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4908" r:id="rId2"/>
  </p:sldMasterIdLst>
  <p:sldIdLst>
    <p:sldId id="328" r:id="rId3"/>
    <p:sldId id="257" r:id="rId4"/>
    <p:sldId id="260" r:id="rId5"/>
    <p:sldId id="315" r:id="rId6"/>
    <p:sldId id="322" r:id="rId7"/>
    <p:sldId id="259" r:id="rId8"/>
    <p:sldId id="278" r:id="rId9"/>
    <p:sldId id="277" r:id="rId10"/>
    <p:sldId id="336" r:id="rId11"/>
    <p:sldId id="282" r:id="rId12"/>
    <p:sldId id="335" r:id="rId13"/>
    <p:sldId id="337" r:id="rId14"/>
    <p:sldId id="323" r:id="rId15"/>
    <p:sldId id="271" r:id="rId16"/>
    <p:sldId id="284" r:id="rId17"/>
    <p:sldId id="330" r:id="rId18"/>
    <p:sldId id="258" r:id="rId19"/>
    <p:sldId id="272" r:id="rId20"/>
    <p:sldId id="316" r:id="rId21"/>
    <p:sldId id="321" r:id="rId22"/>
    <p:sldId id="329" r:id="rId23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1A165"/>
    <a:srgbClr val="2865A2"/>
    <a:srgbClr val="6EC1EC"/>
    <a:srgbClr val="00C0B6"/>
    <a:srgbClr val="25CABF"/>
    <a:srgbClr val="32A8E3"/>
    <a:srgbClr val="CFB889"/>
    <a:srgbClr val="D7F3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>
      <p:cViewPr varScale="1">
        <p:scale>
          <a:sx n="111" d="100"/>
          <a:sy n="111" d="100"/>
        </p:scale>
        <p:origin x="78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/>
          <p:nvPr/>
        </p:nvSpPr>
        <p:spPr bwMode="auto">
          <a:xfrm>
            <a:off x="0" y="-3175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31" y="1449146"/>
            <a:ext cx="7526338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8831" y="5280847"/>
            <a:ext cx="7526338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008DE-0A57-49C0-98CE-F10BD251AD2F}" type="datetimeFigureOut">
              <a:rPr lang="ru-RU"/>
              <a:pPr>
                <a:defRPr/>
              </a:pPr>
              <a:t>25.03.2025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D21C73-E057-4C4D-8B9D-26CF9D3240B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36031260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800600"/>
            <a:ext cx="7526337" cy="566738"/>
          </a:xfrm>
        </p:spPr>
        <p:txBody>
          <a:bodyPr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9144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16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5367338"/>
            <a:ext cx="7526337" cy="493712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AEC5B-0DF4-411A-BE87-9E554F8B707E}" type="datetimeFigureOut">
              <a:rPr lang="ru-RU"/>
              <a:pPr>
                <a:defRPr/>
              </a:pPr>
              <a:t>25.03.2025</a:t>
            </a:fld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077A49-0C62-484F-B132-DA69A63587C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33873660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/>
          <p:cNvSpPr>
            <a:spLocks noChangeAspect="1"/>
          </p:cNvSpPr>
          <p:nvPr/>
        </p:nvSpPr>
        <p:spPr bwMode="auto">
          <a:xfrm>
            <a:off x="485107" y="1338479"/>
            <a:ext cx="4749312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573" y="1495525"/>
            <a:ext cx="4420380" cy="2645912"/>
          </a:xfrm>
        </p:spPr>
        <p:txBody>
          <a:bodyPr/>
          <a:lstStyle>
            <a:lvl1pPr algn="l">
              <a:defRPr sz="4200" b="1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1226" y="4700702"/>
            <a:ext cx="4418727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398884" y="1338479"/>
            <a:ext cx="3302316" cy="4075464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57D8CD-94DD-4799-92E1-006C9762E7E5}" type="datetimeFigureOut">
              <a:rPr lang="ru-RU"/>
              <a:pPr>
                <a:defRPr/>
              </a:pPr>
              <a:t>25.03.2025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A5A66-3454-4FDA-A1E1-7AD1D81BECB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43588099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 noChangeAspect="1"/>
          </p:cNvSpPr>
          <p:nvPr/>
        </p:nvSpPr>
        <p:spPr bwMode="auto">
          <a:xfrm>
            <a:off x="855663" y="2286585"/>
            <a:ext cx="3671336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017816" y="2435956"/>
            <a:ext cx="328689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616450" y="2286000"/>
            <a:ext cx="3671888" cy="2300288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264780-BD63-42A4-B340-E3B2CD94F420}" type="datetimeFigureOut">
              <a:rPr lang="ru-RU"/>
              <a:pPr>
                <a:defRPr/>
              </a:pPr>
              <a:t>25.03.2025</a:t>
            </a:fld>
            <a:endParaRPr lang="ru-RU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F1031-B754-4DB9-B3DA-D332B6C884D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21370180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F95A21-C1CC-48E4-BD7A-FCC9C78FBEFF}" type="datetimeFigureOut">
              <a:rPr lang="ru-RU"/>
              <a:pPr>
                <a:defRPr/>
              </a:pPr>
              <a:t>25.03.2025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CFA5E-AB43-49CD-B5E3-25E100CF967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42629447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 noChangeAspect="1"/>
          </p:cNvSpPr>
          <p:nvPr/>
        </p:nvSpPr>
        <p:spPr bwMode="auto">
          <a:xfrm>
            <a:off x="5752238" y="446089"/>
            <a:ext cx="3391762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AutoShape 4"/>
          <p:cNvSpPr>
            <a:spLocks noChangeAspect="1" noChangeArrowheads="1" noTextEdit="1"/>
          </p:cNvSpPr>
          <p:nvPr/>
        </p:nvSpPr>
        <p:spPr bwMode="auto">
          <a:xfrm>
            <a:off x="5233988" y="0"/>
            <a:ext cx="3910012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37655" y="586171"/>
            <a:ext cx="1701800" cy="513479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4862" y="446089"/>
            <a:ext cx="4947376" cy="5414962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F318EE-B36C-49C3-A1B8-CCC616E1DDF6}" type="datetimeFigureOut">
              <a:rPr lang="ru-RU"/>
              <a:pPr>
                <a:defRPr/>
              </a:pPr>
              <a:t>25.03.2025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DFF8A-7844-453B-82C8-A0C15A7FEF7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3533318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/>
          <p:nvPr/>
        </p:nvSpPr>
        <p:spPr bwMode="auto">
          <a:xfrm>
            <a:off x="0" y="-3175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31" y="1449146"/>
            <a:ext cx="7526338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8831" y="5280847"/>
            <a:ext cx="7526338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D3F19C-4970-4E05-8532-AD519F242503}" type="datetimeFigureOut">
              <a:rPr lang="ru-RU"/>
              <a:pPr>
                <a:defRPr/>
              </a:pPr>
              <a:t>25.03.2025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ADCF1D-67D6-4EBE-8C5E-87AAB01FEEC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41470888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A34313-936A-4710-B9E3-698BB48ADFCD}" type="datetimeFigureOut">
              <a:rPr lang="ru-RU"/>
              <a:pPr>
                <a:defRPr/>
              </a:pPr>
              <a:t>25.03.2025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B99864-4E26-43FD-B4DB-8A219850772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11073737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/>
          <p:nvPr/>
        </p:nvSpPr>
        <p:spPr bwMode="auto">
          <a:xfrm>
            <a:off x="0" y="0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2951396"/>
            <a:ext cx="7526337" cy="1468800"/>
          </a:xfrm>
        </p:spPr>
        <p:txBody>
          <a:bodyPr/>
          <a:lstStyle>
            <a:lvl1pPr algn="r">
              <a:defRPr sz="4800" b="1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4863" y="5281200"/>
            <a:ext cx="7526337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268D1A-BF3E-4F03-9426-29110225F603}" type="datetimeFigureOut">
              <a:rPr lang="ru-RU"/>
              <a:pPr>
                <a:defRPr/>
              </a:pPr>
              <a:t>25.03.2025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FBE4E-C843-49F1-9CE0-30BB05E8D09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7961039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9996" y="2222287"/>
            <a:ext cx="3670723" cy="36387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0" y="2222287"/>
            <a:ext cx="3670720" cy="36387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3D70F2-A938-4394-9464-4840188EA7BF}" type="datetimeFigureOut">
              <a:rPr lang="ru-RU"/>
              <a:pPr>
                <a:defRPr/>
              </a:pPr>
              <a:t>25.03.2025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4199A-E5A2-4ADD-BF85-FE76CD1724A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9382286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996" y="2174875"/>
            <a:ext cx="367072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9996" y="2751137"/>
            <a:ext cx="3687391" cy="3109913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2174875"/>
            <a:ext cx="3670720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751137"/>
            <a:ext cx="3670720" cy="3109913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6E96C7-BA22-4B32-A657-CEE1D0D5F26B}" type="datetimeFigureOut">
              <a:rPr lang="ru-RU"/>
              <a:pPr>
                <a:defRPr/>
              </a:pPr>
              <a:t>25.03.2025</a:t>
            </a:fld>
            <a:endParaRPr lang="ru-RU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DBEA80-8932-44F9-9B9A-F59381F2805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09335586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D9CA77-A103-408B-8141-977E30CD3CAB}" type="datetimeFigureOut">
              <a:rPr lang="ru-RU"/>
              <a:pPr>
                <a:defRPr/>
              </a:pPr>
              <a:t>25.03.2025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E05AE3-877D-4C11-9457-7D025F72898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15581319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BE77D-1E3E-4DEB-909F-C608A12B36C1}" type="datetimeFigureOut">
              <a:rPr lang="ru-RU"/>
              <a:pPr>
                <a:defRPr/>
              </a:pPr>
              <a:t>25.03.2025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D1396C-1B00-4D70-B2B1-B39B21C9A93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31051577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5F6AAB-785D-47A2-ADCA-53D8447BE9CA}" type="datetimeFigureOut">
              <a:rPr lang="ru-RU"/>
              <a:pPr>
                <a:defRPr/>
              </a:pPr>
              <a:t>25.03.2025</a:t>
            </a:fld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FF2CB-476A-404F-944A-D5454B444B6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93535337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/>
          <p:cNvSpPr>
            <a:spLocks noChangeAspect="1"/>
          </p:cNvSpPr>
          <p:nvPr/>
        </p:nvSpPr>
        <p:spPr bwMode="auto">
          <a:xfrm>
            <a:off x="804863" y="446086"/>
            <a:ext cx="2660650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46088"/>
            <a:ext cx="2660650" cy="1618396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4" y="446087"/>
            <a:ext cx="4689475" cy="5414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2260737"/>
            <a:ext cx="2660650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309F03-02A7-4398-9A4D-001B3283B55D}" type="datetimeFigureOut">
              <a:rPr lang="ru-RU"/>
              <a:pPr>
                <a:defRPr/>
              </a:pPr>
              <a:t>25.03.2025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94267-D933-4670-85B4-53577E14D0B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99689981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996" y="727521"/>
            <a:ext cx="3501548" cy="1617163"/>
          </a:xfrm>
        </p:spPr>
        <p:txBody>
          <a:bodyPr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573588" y="0"/>
            <a:ext cx="4570412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4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9996" y="2344684"/>
            <a:ext cx="3501548" cy="3516365"/>
          </a:xfrm>
        </p:spPr>
        <p:txBody>
          <a:bodyPr anchor="t"/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>
          <a:xfrm>
            <a:off x="2914650" y="6042025"/>
            <a:ext cx="73183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831DA5-D350-49B0-B0E4-956AF8D8E34E}" type="datetimeFigureOut">
              <a:rPr lang="ru-RU"/>
              <a:pPr>
                <a:defRPr/>
              </a:pPr>
              <a:t>25.03.2025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>
          <a:xfrm>
            <a:off x="442913" y="6042025"/>
            <a:ext cx="247173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3646488" y="5916613"/>
            <a:ext cx="796925" cy="490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F52958-8428-4C0B-B707-2684F49E73B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70478851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800600"/>
            <a:ext cx="7526337" cy="566738"/>
          </a:xfrm>
        </p:spPr>
        <p:txBody>
          <a:bodyPr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9144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16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5367338"/>
            <a:ext cx="7526337" cy="493712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F681D8-EE29-4F80-9E0E-665C6C4DA9F8}" type="datetimeFigureOut">
              <a:rPr lang="ru-RU"/>
              <a:pPr>
                <a:defRPr/>
              </a:pPr>
              <a:t>25.03.2025</a:t>
            </a:fld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2CAB5F-E70E-4BE2-A78C-624A8D9A57F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7780193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/>
          <p:cNvSpPr>
            <a:spLocks noChangeAspect="1"/>
          </p:cNvSpPr>
          <p:nvPr/>
        </p:nvSpPr>
        <p:spPr bwMode="auto">
          <a:xfrm>
            <a:off x="485107" y="1338479"/>
            <a:ext cx="4749312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573" y="1495525"/>
            <a:ext cx="4420380" cy="2645912"/>
          </a:xfrm>
        </p:spPr>
        <p:txBody>
          <a:bodyPr/>
          <a:lstStyle>
            <a:lvl1pPr algn="l">
              <a:defRPr sz="4200" b="1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1226" y="4700702"/>
            <a:ext cx="4418727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398884" y="1338479"/>
            <a:ext cx="3302316" cy="4075464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24BF0-B0AA-4928-A99B-BD792FEC4D4B}" type="datetimeFigureOut">
              <a:rPr lang="ru-RU"/>
              <a:pPr>
                <a:defRPr/>
              </a:pPr>
              <a:t>25.03.2025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5473CB-8324-46BD-AC53-FA3C82C18FA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55408351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 noChangeAspect="1"/>
          </p:cNvSpPr>
          <p:nvPr/>
        </p:nvSpPr>
        <p:spPr bwMode="auto">
          <a:xfrm>
            <a:off x="855663" y="2286585"/>
            <a:ext cx="3671336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017816" y="2435956"/>
            <a:ext cx="328689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616450" y="2286000"/>
            <a:ext cx="3671888" cy="2300288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D020C7-E845-4C84-ACBA-125E539BBF98}" type="datetimeFigureOut">
              <a:rPr lang="ru-RU"/>
              <a:pPr>
                <a:defRPr/>
              </a:pPr>
              <a:t>25.03.2025</a:t>
            </a:fld>
            <a:endParaRPr lang="ru-RU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AB15A-BFD2-4EA3-ADB8-F11F8A0B3D3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54164735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A98BC-6C96-4A37-A1F8-8F2C9AE9CEA8}" type="datetimeFigureOut">
              <a:rPr lang="ru-RU"/>
              <a:pPr>
                <a:defRPr/>
              </a:pPr>
              <a:t>25.03.2025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CE121-D820-4DAF-A091-6685C5BA515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31268074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 noChangeAspect="1"/>
          </p:cNvSpPr>
          <p:nvPr/>
        </p:nvSpPr>
        <p:spPr bwMode="auto">
          <a:xfrm>
            <a:off x="5752238" y="446089"/>
            <a:ext cx="3391762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AutoShape 4"/>
          <p:cNvSpPr>
            <a:spLocks noChangeAspect="1" noChangeArrowheads="1" noTextEdit="1"/>
          </p:cNvSpPr>
          <p:nvPr/>
        </p:nvSpPr>
        <p:spPr bwMode="auto">
          <a:xfrm>
            <a:off x="5233988" y="0"/>
            <a:ext cx="3910012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37655" y="586171"/>
            <a:ext cx="1701800" cy="513479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4862" y="446089"/>
            <a:ext cx="4947376" cy="5414962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22F2F-3D72-4027-B4C5-707F3980B446}" type="datetimeFigureOut">
              <a:rPr lang="ru-RU"/>
              <a:pPr>
                <a:defRPr/>
              </a:pPr>
              <a:t>25.03.2025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2CEDE-6481-408A-BF01-1C44D4B7548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6671716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/>
          <p:nvPr/>
        </p:nvSpPr>
        <p:spPr bwMode="auto">
          <a:xfrm>
            <a:off x="0" y="0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2951396"/>
            <a:ext cx="7526337" cy="1468800"/>
          </a:xfrm>
        </p:spPr>
        <p:txBody>
          <a:bodyPr/>
          <a:lstStyle>
            <a:lvl1pPr algn="r">
              <a:defRPr sz="4800" b="1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4863" y="5281200"/>
            <a:ext cx="7526337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ED82C-7E96-4431-A20B-2273271B23BC}" type="datetimeFigureOut">
              <a:rPr lang="ru-RU"/>
              <a:pPr>
                <a:defRPr/>
              </a:pPr>
              <a:t>25.03.2025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DBE8AE-D198-49E4-AF7A-1E41196E2BC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00217073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9996" y="2222287"/>
            <a:ext cx="3670723" cy="36387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0" y="2222287"/>
            <a:ext cx="3670720" cy="36387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6B9BE-120B-4536-8F4B-3CEB2A1AAEC6}" type="datetimeFigureOut">
              <a:rPr lang="ru-RU"/>
              <a:pPr>
                <a:defRPr/>
              </a:pPr>
              <a:t>25.03.2025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DE894-0D55-4295-BBC9-A1F494C3D3D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21463209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996" y="2174875"/>
            <a:ext cx="367072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9996" y="2751137"/>
            <a:ext cx="3687391" cy="3109913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2174875"/>
            <a:ext cx="3670720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751137"/>
            <a:ext cx="3670720" cy="3109913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A96013-C85D-49CE-B04B-30D5A301A524}" type="datetimeFigureOut">
              <a:rPr lang="ru-RU"/>
              <a:pPr>
                <a:defRPr/>
              </a:pPr>
              <a:t>25.03.2025</a:t>
            </a:fld>
            <a:endParaRPr lang="ru-RU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0AC669-60AF-451C-B7FF-6394483E2B6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78388298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525E9-CFF4-4B7F-8E67-8EAA0A8E6311}" type="datetimeFigureOut">
              <a:rPr lang="ru-RU"/>
              <a:pPr>
                <a:defRPr/>
              </a:pPr>
              <a:t>25.03.2025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5FB4C-AA60-4F34-ADD5-A7468DFB8AC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65649313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365AE6-BD3A-4EA6-AE2A-9899ED3C6344}" type="datetimeFigureOut">
              <a:rPr lang="ru-RU"/>
              <a:pPr>
                <a:defRPr/>
              </a:pPr>
              <a:t>25.03.2025</a:t>
            </a:fld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ACD13-4243-40A3-A061-099EAC055AA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58967361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/>
          <p:cNvSpPr>
            <a:spLocks noChangeAspect="1"/>
          </p:cNvSpPr>
          <p:nvPr/>
        </p:nvSpPr>
        <p:spPr bwMode="auto">
          <a:xfrm>
            <a:off x="804863" y="446086"/>
            <a:ext cx="2660650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46088"/>
            <a:ext cx="2660650" cy="1618396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4" y="446087"/>
            <a:ext cx="4689475" cy="5414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2260737"/>
            <a:ext cx="2660650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F20326-C6CC-4896-AA37-C6C574C47DC5}" type="datetimeFigureOut">
              <a:rPr lang="ru-RU"/>
              <a:pPr>
                <a:defRPr/>
              </a:pPr>
              <a:t>25.03.2025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0DB20D-286F-4C04-9201-E9A9632D452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88597629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996" y="727521"/>
            <a:ext cx="3501548" cy="1617163"/>
          </a:xfrm>
        </p:spPr>
        <p:txBody>
          <a:bodyPr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573588" y="0"/>
            <a:ext cx="4570412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4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9996" y="2344684"/>
            <a:ext cx="3501548" cy="3516365"/>
          </a:xfrm>
        </p:spPr>
        <p:txBody>
          <a:bodyPr anchor="t"/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>
          <a:xfrm>
            <a:off x="2914650" y="6042025"/>
            <a:ext cx="73183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65460-DE2D-402A-997F-2B56A72C0504}" type="datetimeFigureOut">
              <a:rPr lang="ru-RU"/>
              <a:pPr>
                <a:defRPr/>
              </a:pPr>
              <a:t>25.03.2025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>
          <a:xfrm>
            <a:off x="442913" y="6042025"/>
            <a:ext cx="247173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3646488" y="5916613"/>
            <a:ext cx="796925" cy="490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356B0E-E9D8-4A4A-8BF2-F8DB570C706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6597660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9625" y="447675"/>
            <a:ext cx="7524750" cy="969963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625" y="2184400"/>
            <a:ext cx="7524750" cy="3675063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2913" y="6042025"/>
            <a:ext cx="6289675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1975" y="6042025"/>
            <a:ext cx="992188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42493EC2-CA9F-4B23-908C-1829386D6174}" type="datetimeFigureOut">
              <a:rPr lang="ru-RU"/>
              <a:pPr>
                <a:defRPr/>
              </a:pPr>
              <a:t>25.03.2025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04163" y="5916613"/>
            <a:ext cx="796925" cy="490537"/>
          </a:xfrm>
          <a:prstGeom prst="rect">
            <a:avLst/>
          </a:prstGeom>
        </p:spPr>
        <p:txBody>
          <a:bodyPr vert="horz" wrap="square" lIns="91440" tIns="45720" rIns="91440" bIns="10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20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8CDD39E2-D4F3-4FBD-A8CB-25D978FF369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5045" r:id="rId1"/>
    <p:sldLayoutId id="2147485046" r:id="rId2"/>
    <p:sldLayoutId id="2147485047" r:id="rId3"/>
    <p:sldLayoutId id="2147485048" r:id="rId4"/>
    <p:sldLayoutId id="2147485049" r:id="rId5"/>
    <p:sldLayoutId id="2147485050" r:id="rId6"/>
    <p:sldLayoutId id="2147485039" r:id="rId7"/>
    <p:sldLayoutId id="2147485051" r:id="rId8"/>
    <p:sldLayoutId id="2147485052" r:id="rId9"/>
    <p:sldLayoutId id="2147485040" r:id="rId10"/>
    <p:sldLayoutId id="2147485053" r:id="rId11"/>
    <p:sldLayoutId id="2147485054" r:id="rId12"/>
    <p:sldLayoutId id="2147485055" r:id="rId13"/>
    <p:sldLayoutId id="2147485056" r:id="rId14"/>
  </p:sldLayoutIdLst>
  <p:transition spd="slow">
    <p:fade/>
  </p:transition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rgbClr val="FEFEFE"/>
          </a:solidFill>
          <a:latin typeface="+mj-lt"/>
          <a:ea typeface="Trebuchet MS" panose="020B0603020202020204" pitchFamily="34" charset="0"/>
          <a:cs typeface="Trebuchet M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EFEFE"/>
          </a:solidFill>
          <a:latin typeface="Century Gothic" panose="020B0502020202020204" pitchFamily="34" charset="0"/>
          <a:ea typeface="Trebuchet MS" panose="020B0603020202020204" pitchFamily="34" charset="0"/>
          <a:cs typeface="Trebuchet MS" panose="020B0603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EFEFE"/>
          </a:solidFill>
          <a:latin typeface="Century Gothic" panose="020B0502020202020204" pitchFamily="34" charset="0"/>
          <a:ea typeface="Trebuchet MS" panose="020B0603020202020204" pitchFamily="34" charset="0"/>
          <a:cs typeface="Trebuchet MS" panose="020B0603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EFEFE"/>
          </a:solidFill>
          <a:latin typeface="Century Gothic" panose="020B0502020202020204" pitchFamily="34" charset="0"/>
          <a:ea typeface="Trebuchet MS" panose="020B0603020202020204" pitchFamily="34" charset="0"/>
          <a:cs typeface="Trebuchet MS" panose="020B0603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EFEFE"/>
          </a:solidFill>
          <a:latin typeface="Century Gothic" panose="020B0502020202020204" pitchFamily="34" charset="0"/>
          <a:ea typeface="Trebuchet MS" panose="020B0603020202020204" pitchFamily="34" charset="0"/>
          <a:cs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pitchFamily="18" charset="2"/>
        <a:buChar char="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pitchFamily="18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pitchFamily="18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pitchFamily="18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pitchFamily="18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9625" y="447675"/>
            <a:ext cx="7524750" cy="969963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625" y="2184400"/>
            <a:ext cx="7524750" cy="3675063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2913" y="6042025"/>
            <a:ext cx="6289675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white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1975" y="6042025"/>
            <a:ext cx="992188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white"/>
                </a:solidFill>
                <a:latin typeface="+mn-lt"/>
              </a:defRPr>
            </a:lvl1pPr>
          </a:lstStyle>
          <a:p>
            <a:pPr>
              <a:defRPr/>
            </a:pPr>
            <a:fld id="{FC73803F-C40B-4419-A8EC-2B1D1A3F1422}" type="datetimeFigureOut">
              <a:rPr lang="ru-RU"/>
              <a:pPr>
                <a:defRPr/>
              </a:pPr>
              <a:t>25.03.2025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04163" y="5916613"/>
            <a:ext cx="796925" cy="490537"/>
          </a:xfrm>
          <a:prstGeom prst="rect">
            <a:avLst/>
          </a:prstGeom>
        </p:spPr>
        <p:txBody>
          <a:bodyPr vert="horz" wrap="square" lIns="91440" tIns="45720" rIns="91440" bIns="10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2000">
                <a:solidFill>
                  <a:srgbClr val="00C6BB"/>
                </a:solidFill>
              </a:defRPr>
            </a:lvl1pPr>
          </a:lstStyle>
          <a:p>
            <a:pPr>
              <a:defRPr/>
            </a:pPr>
            <a:fld id="{D6826DCF-23F4-4385-81D1-277A7D43D66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5069" r:id="rId1"/>
    <p:sldLayoutId id="2147485070" r:id="rId2"/>
    <p:sldLayoutId id="2147485071" r:id="rId3"/>
    <p:sldLayoutId id="2147485072" r:id="rId4"/>
    <p:sldLayoutId id="2147485073" r:id="rId5"/>
    <p:sldLayoutId id="2147485074" r:id="rId6"/>
    <p:sldLayoutId id="2147485043" r:id="rId7"/>
    <p:sldLayoutId id="2147485075" r:id="rId8"/>
    <p:sldLayoutId id="2147485076" r:id="rId9"/>
    <p:sldLayoutId id="2147485044" r:id="rId10"/>
    <p:sldLayoutId id="2147485077" r:id="rId11"/>
    <p:sldLayoutId id="2147485078" r:id="rId12"/>
    <p:sldLayoutId id="2147485079" r:id="rId13"/>
    <p:sldLayoutId id="2147485080" r:id="rId14"/>
  </p:sldLayoutIdLst>
  <p:transition spd="slow">
    <p:fade/>
  </p:transition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rgbClr val="FEFEFE"/>
          </a:solidFill>
          <a:latin typeface="+mj-lt"/>
          <a:ea typeface="Trebuchet MS" panose="020B0603020202020204" pitchFamily="34" charset="0"/>
          <a:cs typeface="Trebuchet M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EFEFE"/>
          </a:solidFill>
          <a:latin typeface="Century Gothic" panose="020B0502020202020204" pitchFamily="34" charset="0"/>
          <a:ea typeface="Trebuchet MS" panose="020B0603020202020204" pitchFamily="34" charset="0"/>
          <a:cs typeface="Trebuchet MS" panose="020B0603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EFEFE"/>
          </a:solidFill>
          <a:latin typeface="Century Gothic" panose="020B0502020202020204" pitchFamily="34" charset="0"/>
          <a:ea typeface="Trebuchet MS" panose="020B0603020202020204" pitchFamily="34" charset="0"/>
          <a:cs typeface="Trebuchet MS" panose="020B0603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EFEFE"/>
          </a:solidFill>
          <a:latin typeface="Century Gothic" panose="020B0502020202020204" pitchFamily="34" charset="0"/>
          <a:ea typeface="Trebuchet MS" panose="020B0603020202020204" pitchFamily="34" charset="0"/>
          <a:cs typeface="Trebuchet MS" panose="020B0603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EFEFE"/>
          </a:solidFill>
          <a:latin typeface="Century Gothic" panose="020B0502020202020204" pitchFamily="34" charset="0"/>
          <a:ea typeface="Trebuchet MS" panose="020B0603020202020204" pitchFamily="34" charset="0"/>
          <a:cs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pitchFamily="18" charset="2"/>
        <a:buChar char="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pitchFamily="18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pitchFamily="18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pitchFamily="18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pitchFamily="18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7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4.pn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2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2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4.png"/><Relationship Id="rId7" Type="http://schemas.openxmlformats.org/officeDocument/2006/relationships/image" Target="../media/image57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038" y="1700213"/>
            <a:ext cx="8863012" cy="31702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«НОВОКУЗНЕЦКИЙ ГОСУДАРСТВЕННЫЙ ГУМАНИТАРНО-ТЕХНИЧЕСКИЙ </a:t>
            </a: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КОЛЛЕДЖ-ИНТЕРНАТ»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prstClr val="white"/>
                </a:solidFill>
                <a:latin typeface="Century Gothic"/>
              </a:rPr>
              <a:t>Министерства труда и социальной защиты Российской Федерации</a:t>
            </a:r>
          </a:p>
        </p:txBody>
      </p:sp>
      <p:sp>
        <p:nvSpPr>
          <p:cNvPr id="40963" name="TextBox 6"/>
          <p:cNvSpPr txBox="1">
            <a:spLocks noChangeArrowheads="1"/>
          </p:cNvSpPr>
          <p:nvPr/>
        </p:nvSpPr>
        <p:spPr bwMode="auto">
          <a:xfrm>
            <a:off x="179388" y="188913"/>
            <a:ext cx="878522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3200" dirty="0">
                <a:solidFill>
                  <a:srgbClr val="FFFFFF"/>
                </a:solidFill>
              </a:rPr>
              <a:t>Федеральное казенное профессиональное образовательное учреждение </a:t>
            </a:r>
          </a:p>
        </p:txBody>
      </p:sp>
      <p:pic>
        <p:nvPicPr>
          <p:cNvPr id="8" name="Рисунок 7" descr="Логотип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085184"/>
            <a:ext cx="1525587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5294384"/>
            <a:ext cx="1442222" cy="134813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  <p:extLst mod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950" y="2112963"/>
            <a:ext cx="84963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</a:rPr>
              <a:t>Профессия </a:t>
            </a:r>
            <a:r>
              <a:rPr lang="ru-RU" sz="2800" b="1" dirty="0" smtClean="0">
                <a:latin typeface="+mn-lt"/>
              </a:rPr>
              <a:t>«Радиомеханик» </a:t>
            </a:r>
            <a:endParaRPr lang="ru-RU" sz="2800" b="1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337" y="2880380"/>
            <a:ext cx="792956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</a:rPr>
              <a:t>Срок обучения: </a:t>
            </a:r>
            <a:r>
              <a:rPr lang="ru-RU" sz="2800" b="1" dirty="0" smtClean="0">
                <a:latin typeface="+mn-lt"/>
              </a:rPr>
              <a:t>1</a:t>
            </a:r>
            <a:r>
              <a:rPr lang="ru-RU" sz="2800" b="1" dirty="0" smtClean="0"/>
              <a:t> год </a:t>
            </a:r>
            <a:r>
              <a:rPr lang="ru-RU" sz="2800" b="1" dirty="0">
                <a:latin typeface="+mn-lt"/>
              </a:rPr>
              <a:t>10 месяцев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166498" y="203860"/>
            <a:ext cx="7642225" cy="739775"/>
          </a:xfrm>
        </p:spPr>
        <p:txBody>
          <a:bodyPr/>
          <a:lstStyle/>
          <a:p>
            <a:pPr algn="ctr" eaLnBrk="1" hangingPunct="1"/>
            <a:r>
              <a:rPr lang="ru-RU" altLang="ru-RU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ebuchet MS" panose="020B0603020202020204" pitchFamily="34" charset="0"/>
              </a:rPr>
              <a:t>ФКПОУ «Новокузнецкий государственный гуманитарно-технический колледж-интернат» Минтруда России</a:t>
            </a:r>
          </a:p>
        </p:txBody>
      </p:sp>
      <p:pic>
        <p:nvPicPr>
          <p:cNvPr id="52229" name="Рисунок 7" descr="Логотип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4450"/>
            <a:ext cx="979487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4288" y="1285875"/>
            <a:ext cx="9021762" cy="4551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На базе 9 классов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(с получением среднего общего образования):</a:t>
            </a:r>
          </a:p>
        </p:txBody>
      </p:sp>
      <p:pic>
        <p:nvPicPr>
          <p:cNvPr id="7" name="Picture 3" descr="E:\_Рекламная продукция Колледжа_\ФОТО для работы на реклам.проектами 2016-2018\фото для работы\Специальности и профессии\РМ\IMG_988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5" t="31291" r="18707" b="10870"/>
          <a:stretch>
            <a:fillRect/>
          </a:stretch>
        </p:blipFill>
        <p:spPr bwMode="auto">
          <a:xfrm>
            <a:off x="4572000" y="3810000"/>
            <a:ext cx="4437063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3" y="3810000"/>
            <a:ext cx="4437062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  <p:extLst mod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950" y="2112963"/>
            <a:ext cx="84963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</a:rPr>
              <a:t>Профессия </a:t>
            </a:r>
            <a:r>
              <a:rPr lang="ru-RU" sz="2800" b="1" dirty="0" smtClean="0">
                <a:latin typeface="+mn-lt"/>
              </a:rPr>
              <a:t>«Мастер слесарных работ» </a:t>
            </a:r>
            <a:endParaRPr lang="ru-RU" sz="2800" b="1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950" y="2796847"/>
            <a:ext cx="792956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</a:rPr>
              <a:t>Срок обучения: </a:t>
            </a:r>
            <a:r>
              <a:rPr lang="ru-RU" sz="2800" b="1" dirty="0" smtClean="0">
                <a:latin typeface="+mn-lt"/>
              </a:rPr>
              <a:t>2</a:t>
            </a:r>
            <a:r>
              <a:rPr lang="ru-RU" sz="2800" b="1" dirty="0" smtClean="0"/>
              <a:t> года </a:t>
            </a:r>
            <a:r>
              <a:rPr lang="ru-RU" sz="2800" b="1" dirty="0">
                <a:latin typeface="+mn-lt"/>
              </a:rPr>
              <a:t>10 месяцев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158875" y="241056"/>
            <a:ext cx="7642225" cy="739775"/>
          </a:xfrm>
        </p:spPr>
        <p:txBody>
          <a:bodyPr/>
          <a:lstStyle/>
          <a:p>
            <a:pPr algn="ctr" eaLnBrk="1" hangingPunct="1"/>
            <a:r>
              <a:rPr lang="ru-RU" altLang="ru-RU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ebuchet MS" panose="020B0603020202020204" pitchFamily="34" charset="0"/>
              </a:rPr>
              <a:t>ФКПОУ «Новокузнецкий государственный гуманитарно-технический колледж-интернат» Минтруда России</a:t>
            </a:r>
          </a:p>
        </p:txBody>
      </p:sp>
      <p:pic>
        <p:nvPicPr>
          <p:cNvPr id="52229" name="Рисунок 7" descr="Логотип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4450"/>
            <a:ext cx="979487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4288" y="1285875"/>
            <a:ext cx="9021762" cy="4551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На базе 9 классов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(с получением среднего общего образования):</a:t>
            </a:r>
          </a:p>
        </p:txBody>
      </p:sp>
      <p:pic>
        <p:nvPicPr>
          <p:cNvPr id="9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0" y="4005263"/>
            <a:ext cx="3228975" cy="24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4005263"/>
            <a:ext cx="3268663" cy="245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800" y="3035300"/>
            <a:ext cx="2457450" cy="3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84267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  <p:extLst mod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950" y="2112963"/>
            <a:ext cx="8496300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</a:rPr>
              <a:t>Профессия </a:t>
            </a:r>
            <a:endParaRPr lang="ru-RU" sz="2800" b="1" dirty="0" smtClean="0">
              <a:solidFill>
                <a:schemeClr val="bg2">
                  <a:lumMod val="40000"/>
                  <a:lumOff val="60000"/>
                </a:schemeClr>
              </a:solidFill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latin typeface="+mn-lt"/>
              </a:rPr>
              <a:t>«Мастер по изготовлению швейных изделий» </a:t>
            </a:r>
            <a:endParaRPr lang="ru-RU" sz="2800" b="1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8425" y="3121149"/>
            <a:ext cx="792956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</a:rPr>
              <a:t>Срок обучения: </a:t>
            </a:r>
            <a:r>
              <a:rPr lang="ru-RU" sz="2800" b="1" dirty="0" smtClean="0"/>
              <a:t>1 год </a:t>
            </a:r>
            <a:r>
              <a:rPr lang="ru-RU" sz="2800" b="1" dirty="0">
                <a:latin typeface="+mn-lt"/>
              </a:rPr>
              <a:t>10 месяцев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183024" y="215751"/>
            <a:ext cx="7642225" cy="739775"/>
          </a:xfrm>
        </p:spPr>
        <p:txBody>
          <a:bodyPr/>
          <a:lstStyle/>
          <a:p>
            <a:pPr algn="ctr" eaLnBrk="1" hangingPunct="1"/>
            <a:r>
              <a:rPr lang="ru-RU" altLang="ru-RU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ebuchet MS" panose="020B0603020202020204" pitchFamily="34" charset="0"/>
              </a:rPr>
              <a:t>ФКПОУ «Новокузнецкий государственный гуманитарно-технический колледж-интернат» Минтруда России</a:t>
            </a:r>
          </a:p>
        </p:txBody>
      </p:sp>
      <p:pic>
        <p:nvPicPr>
          <p:cNvPr id="55301" name="Рисунок 7" descr="Логотип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4450"/>
            <a:ext cx="979487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4" descr="C:\Documents and Settings\ПК_1\Рабочий стол\ЕА\Архив фотографий\Фото для баннеров и плакатов\фото для плаката\DSC000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34"/>
          <a:stretch>
            <a:fillRect/>
          </a:stretch>
        </p:blipFill>
        <p:spPr bwMode="auto">
          <a:xfrm>
            <a:off x="2987675" y="3965575"/>
            <a:ext cx="2311400" cy="270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Picture 7" descr="F:\фотографии\материал\DSC0015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1" r="18930" b="4854"/>
          <a:stretch>
            <a:fillRect/>
          </a:stretch>
        </p:blipFill>
        <p:spPr bwMode="auto">
          <a:xfrm>
            <a:off x="30163" y="3965575"/>
            <a:ext cx="2852737" cy="270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4" name="Picture 2" descr="E:\_Рекламная продукция Колледжа_\ФОТО для работы на реклам.проектами 2016-2018\фото для работы\Специальности и профессии\Закройщики\DSC_013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438" y="3965575"/>
            <a:ext cx="4062412" cy="270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04775" y="1271588"/>
            <a:ext cx="8899525" cy="9858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На базе 9 классов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(с получением среднего общего образования):</a:t>
            </a:r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endParaRPr lang="ru-RU" sz="2400" b="1" i="1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8324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  <p:extLst mod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924944"/>
            <a:ext cx="4824413" cy="4940300"/>
          </a:xfrm>
        </p:spPr>
        <p:txBody>
          <a:bodyPr>
            <a:normAutofit fontScale="92500" lnSpcReduction="20000"/>
          </a:bodyPr>
          <a:lstStyle/>
          <a:p>
            <a:pPr marL="0" indent="0">
              <a:buFont typeface="Wingdings 2" panose="05020102010507070707" pitchFamily="18" charset="2"/>
              <a:buNone/>
              <a:defRPr/>
            </a:pPr>
            <a:r>
              <a:rPr lang="ru-RU" sz="2800" b="1" dirty="0" smtClean="0"/>
              <a:t>Инвалиды</a:t>
            </a:r>
            <a:r>
              <a:rPr lang="ru-RU" sz="2800" b="1" dirty="0"/>
              <a:t>: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ru-RU" sz="2600" dirty="0"/>
              <a:t>Копия паспорта; </a:t>
            </a:r>
            <a:endParaRPr lang="ru-RU" sz="2600" dirty="0" smtClean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ru-RU" sz="2600" dirty="0" smtClean="0"/>
              <a:t>СНИЛС;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ru-RU" sz="2600" dirty="0" smtClean="0"/>
              <a:t>ИНН</a:t>
            </a:r>
            <a:r>
              <a:rPr lang="ru-RU" sz="2600" dirty="0"/>
              <a:t>;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ru-RU" sz="2600" dirty="0"/>
              <a:t>Аттестат;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ru-RU" sz="2600" dirty="0"/>
              <a:t>Копия справки МСЭ;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ru-RU" sz="2600" dirty="0"/>
              <a:t>Копия ИПРА;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ru-RU" sz="2600" dirty="0"/>
              <a:t>Выписка из истории болезни с указанием диагноза;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ru-RU" sz="2600" dirty="0"/>
              <a:t>4 фотографии. </a:t>
            </a:r>
            <a:endParaRPr lang="ru-RU" sz="2600" dirty="0" smtClean="0"/>
          </a:p>
          <a:p>
            <a:pPr marL="0" indent="0">
              <a:buFont typeface="Wingdings 2" panose="05020102010507070707" pitchFamily="18" charset="2"/>
              <a:buNone/>
              <a:defRPr/>
            </a:pPr>
            <a:endParaRPr lang="ru-RU" dirty="0" smtClean="0"/>
          </a:p>
          <a:p>
            <a:pPr>
              <a:buFont typeface="Arial" panose="020B0604020202020204" pitchFamily="34" charset="0"/>
              <a:buChar char="•"/>
              <a:defRPr/>
            </a:pPr>
            <a:endParaRPr lang="ru-RU" dirty="0"/>
          </a:p>
          <a:p>
            <a:pPr marL="0" indent="0">
              <a:buFont typeface="Wingdings 2" panose="05020102010507070707" pitchFamily="18" charset="2"/>
              <a:buNone/>
              <a:defRPr/>
            </a:pPr>
            <a:endParaRPr lang="ru-RU" dirty="0"/>
          </a:p>
          <a:p>
            <a:pPr marL="0" indent="0">
              <a:buFont typeface="Wingdings 2" panose="05020102010507070707" pitchFamily="18" charset="2"/>
              <a:buNone/>
              <a:defRPr/>
            </a:pPr>
            <a:endParaRPr lang="ru-RU" dirty="0"/>
          </a:p>
          <a:p>
            <a:pPr marL="0" indent="0">
              <a:buFont typeface="Wingdings 2" panose="05020102010507070707" pitchFamily="18" charset="2"/>
              <a:buNone/>
              <a:defRPr/>
            </a:pPr>
            <a:endParaRPr lang="ru-RU" dirty="0"/>
          </a:p>
          <a:p>
            <a:pPr>
              <a:defRPr/>
            </a:pPr>
            <a:endParaRPr lang="ru-RU" dirty="0"/>
          </a:p>
        </p:txBody>
      </p:sp>
      <p:sp>
        <p:nvSpPr>
          <p:cNvPr id="54275" name="Прямоугольник 4"/>
          <p:cNvSpPr>
            <a:spLocks noChangeArrowheads="1"/>
          </p:cNvSpPr>
          <p:nvPr/>
        </p:nvSpPr>
        <p:spPr bwMode="auto">
          <a:xfrm>
            <a:off x="1079500" y="549275"/>
            <a:ext cx="8064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Документы на обучение:</a:t>
            </a: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5003925" y="2564904"/>
            <a:ext cx="4319587" cy="4967288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anchor="ctr"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pitchFamily="18" charset="2"/>
              <a:buNone/>
              <a:defRPr/>
            </a:pPr>
            <a:r>
              <a:rPr lang="ru-RU" sz="2800" b="1" dirty="0" smtClean="0"/>
              <a:t>Лица с ОВЗ: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Копия паспорта;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СНИЛС;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ИНН;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Аттестат;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Заключение комиссии ПМПК;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4 фотографии.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ru-RU" dirty="0" smtClean="0"/>
          </a:p>
          <a:p>
            <a:pPr marL="0" indent="0">
              <a:buFont typeface="Wingdings 2" panose="05020102010507070707" pitchFamily="18" charset="2"/>
              <a:buNone/>
              <a:defRPr/>
            </a:pPr>
            <a:endParaRPr lang="ru-RU" dirty="0" smtClean="0"/>
          </a:p>
          <a:p>
            <a:pPr marL="0" indent="0">
              <a:buFont typeface="Wingdings 2" panose="05020102010507070707" pitchFamily="18" charset="2"/>
              <a:buNone/>
              <a:defRPr/>
            </a:pPr>
            <a:endParaRPr lang="ru-RU" dirty="0" smtClean="0"/>
          </a:p>
          <a:p>
            <a:pPr marL="0" indent="0">
              <a:buFont typeface="Wingdings 2" panose="05020102010507070707" pitchFamily="18" charset="2"/>
              <a:buNone/>
              <a:defRPr/>
            </a:pPr>
            <a:endParaRPr lang="ru-RU" dirty="0" smtClean="0"/>
          </a:p>
          <a:p>
            <a:pPr>
              <a:defRPr/>
            </a:pPr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  <p:extLst mod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Рисунок 8" descr="Изображение выглядит как человек, женщина, окно, стол&#10;&#10;Автоматически созданное описа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5060950"/>
            <a:ext cx="2682876" cy="178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Рисунок 10" descr="Изображение выглядит как человек, мужчина, внутренний, готовится&#10;&#10;Автоматически созданное описа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75" y="4987925"/>
            <a:ext cx="2803525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Рисунок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200400"/>
            <a:ext cx="3657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25463" y="-20638"/>
            <a:ext cx="8715375" cy="120015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Конкурсы профмастерства Абилимпикс и Ворлдскиллс как фактор профессионального становления будущих специалистов</a:t>
            </a:r>
          </a:p>
        </p:txBody>
      </p:sp>
      <p:pic>
        <p:nvPicPr>
          <p:cNvPr id="55302" name="Рисунок 7" descr="Логотип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4450"/>
            <a:ext cx="979488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Picture 9" descr="E:\_Рекламная продукция Колледжа_\ФОТО для работы на реклам.проектами 2016-2018\фото для стенда\абилимпикс А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6025"/>
            <a:ext cx="5486400" cy="387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Объект 4" descr="Изображение выглядит как человек, дорога, внешний, люди&#10;&#10;Автоматически созданное описание"/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l="5187" t="4465" r="5718" b="10399"/>
          <a:stretch/>
        </p:blipFill>
        <p:spPr>
          <a:xfrm>
            <a:off x="5486400" y="1208088"/>
            <a:ext cx="3835400" cy="2747962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  <p:extLst mod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Рисунок 3" descr="Изображение выглядит как человек, сидит, внутренний, скамейка&#10;&#10;Автоматически созданное описа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775" y="1479550"/>
            <a:ext cx="3727450" cy="252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2101" y="159791"/>
            <a:ext cx="7929618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Студенческие будни</a:t>
            </a:r>
            <a:endParaRPr lang="ru-RU" sz="44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  <p:pic>
        <p:nvPicPr>
          <p:cNvPr id="56325" name="Рисунок 7" descr="Логотип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4450"/>
            <a:ext cx="979487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2" descr="E:\_Рекламная продукция Колледжа_\ФОТО для работы на реклам.проектами 2016-2018\фото для стенда\DSC_00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513" y="3744913"/>
            <a:ext cx="2757487" cy="416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Picture 4" descr="E:\_Рекламная продукция Колледжа_\ФОТО для работы на реклам.проектами 2016-2018\фото для стенда на 1 этаж\DSC_2083 (20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8" r="2608"/>
          <a:stretch>
            <a:fillRect/>
          </a:stretch>
        </p:blipFill>
        <p:spPr bwMode="auto">
          <a:xfrm>
            <a:off x="-111125" y="1479550"/>
            <a:ext cx="3352800" cy="240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8" name="Picture 6" descr="E:\_Рекламная продукция Колледжа_\ФОТО для работы на реклам.проектами 2016-2018\фото для стенда на 1 этаж\DSC_008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03" b="17255"/>
          <a:stretch>
            <a:fillRect/>
          </a:stretch>
        </p:blipFill>
        <p:spPr bwMode="auto">
          <a:xfrm>
            <a:off x="9525" y="3716338"/>
            <a:ext cx="6376988" cy="344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9" name="Picture 5" descr="E:\_Рекламная продукция Колледжа_\ФОТО для работы на реклам.проектами 2016-2018\фото для стенда на 1 этаж\IMG_339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0" y="1479550"/>
            <a:ext cx="3494088" cy="232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7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805" y="315914"/>
            <a:ext cx="4473234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АРТ-кафе</a:t>
            </a:r>
            <a:endParaRPr lang="ru-RU" sz="44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  <p:pic>
        <p:nvPicPr>
          <p:cNvPr id="56325" name="Рисунок 7" descr="Логотип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640"/>
            <a:ext cx="979487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587536"/>
            <a:ext cx="4634973" cy="30818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59361"/>
            <a:ext cx="4634553" cy="306963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01" y="4086822"/>
            <a:ext cx="3867682" cy="25617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01" y="1356296"/>
            <a:ext cx="3867682" cy="25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6899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7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8"/>
          <p:cNvSpPr txBox="1">
            <a:spLocks noChangeArrowheads="1"/>
          </p:cNvSpPr>
          <p:nvPr/>
        </p:nvSpPr>
        <p:spPr bwMode="auto">
          <a:xfrm>
            <a:off x="207988" y="162669"/>
            <a:ext cx="84963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508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Наши выпускники востребованы и конкурентоспособны</a:t>
            </a:r>
            <a:endParaRPr lang="ru-RU" alt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57347" name="Рисунок 7" descr="Логотип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979488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6" descr="E:\_Рекламная продукция Колледжа_\Плакаты на первый этаж\Без имени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3"/>
          <a:stretch>
            <a:fillRect/>
          </a:stretch>
        </p:blipFill>
        <p:spPr bwMode="auto">
          <a:xfrm>
            <a:off x="468313" y="1282700"/>
            <a:ext cx="8207375" cy="557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  <p:extLst mod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0" descr="E:\_Рекламная продукция Колледжа_\ФОТО для работы на реклам.проектами 2016-2018\фото для стенда\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774825"/>
            <a:ext cx="3805238" cy="507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12" descr="E:\_Рекламная продукция Колледжа_\ФОТО для работы на реклам.проектами 2016-2018\фото для стенда\Хед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400" y="4351338"/>
            <a:ext cx="4056063" cy="249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23850" y="263525"/>
            <a:ext cx="8715375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Спортивные достижения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Кто-то из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студентов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находит себя в спорте</a:t>
            </a:r>
          </a:p>
        </p:txBody>
      </p:sp>
      <p:pic>
        <p:nvPicPr>
          <p:cNvPr id="58373" name="Picture 11" descr="E:\_Рекламная продукция Колледжа_\ФОТО для работы на реклам.проектами 2016-2018\фото для стенда\А1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825" y="1774825"/>
            <a:ext cx="374650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13" descr="E:\_Рекламная продукция Колледжа_\ФОТО для работы на реклам.проектами 2016-2018\фото для стенда\80 х 60\002 80х6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350" y="1774825"/>
            <a:ext cx="3429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Рисунок 7" descr="Логотип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76200"/>
            <a:ext cx="979488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6" name="Picture 3" descr="C:\Documents and Settings\ПК_1\Рабочий стол\ЕА\Архив фотографий\Фото для баннеров и плакатов\Фото старые\спорт\DSC0041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825" y="4294188"/>
            <a:ext cx="3602038" cy="256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  <p:extLst mod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0" y="1265238"/>
            <a:ext cx="3333750" cy="333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450" y="188913"/>
            <a:ext cx="7700963" cy="985837"/>
          </a:xfrm>
        </p:spPr>
        <p:txBody>
          <a:bodyPr/>
          <a:lstStyle/>
          <a:p>
            <a:r>
              <a:rPr lang="ru-RU" alt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ebuchet MS" panose="020B0603020202020204" pitchFamily="34" charset="0"/>
              </a:rPr>
              <a:t>А сколько счастливых семей родилось в стенах колледжа…</a:t>
            </a:r>
          </a:p>
        </p:txBody>
      </p:sp>
      <p:pic>
        <p:nvPicPr>
          <p:cNvPr id="59396" name="Рисунок 7" descr="Логотип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88913"/>
            <a:ext cx="979488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3238" y="1277938"/>
            <a:ext cx="3916363" cy="293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813" y="1265238"/>
            <a:ext cx="2262187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025" y="1262063"/>
            <a:ext cx="1960563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0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475" y="4203700"/>
            <a:ext cx="3943350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1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3775" y="4203700"/>
            <a:ext cx="4494213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2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4214813"/>
            <a:ext cx="2135188" cy="266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3" name="Рисунок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525" y="4205288"/>
            <a:ext cx="1770063" cy="265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  <p:extLst mod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279525" y="528638"/>
            <a:ext cx="7642225" cy="739775"/>
          </a:xfrm>
        </p:spPr>
        <p:txBody>
          <a:bodyPr/>
          <a:lstStyle/>
          <a:p>
            <a:pPr algn="ctr" eaLnBrk="1" hangingPunct="1"/>
            <a:r>
              <a:rPr lang="ru-RU" alt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ebuchet MS" panose="020B0603020202020204" pitchFamily="34" charset="0"/>
              </a:rPr>
              <a:t>ФКПОУ «Новокузнецкий государственный гуманитарно-технический колледж-интернат» Минтруда России</a:t>
            </a:r>
          </a:p>
        </p:txBody>
      </p:sp>
      <p:pic>
        <p:nvPicPr>
          <p:cNvPr id="41987" name="Рисунок 7" descr="Логотип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4450"/>
            <a:ext cx="979487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Рисунок 3" descr="Изображение выглядит как внешний, здание, дорога, улица&#10;&#10;Автоматически созданное описа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66" r="11523"/>
          <a:stretch>
            <a:fillRect/>
          </a:stretch>
        </p:blipFill>
        <p:spPr bwMode="auto">
          <a:xfrm>
            <a:off x="-36512" y="1268413"/>
            <a:ext cx="9180512" cy="4880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36511" y="5661248"/>
            <a:ext cx="9180512" cy="119675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bg1"/>
                </a:solidFill>
                <a:latin typeface="+mn-lt"/>
              </a:rPr>
              <a:t>Колледж-интернат – образовательное учреждение, в котором созданы все необходимые условия для обучения инвалидов и лиц с ОВЗ.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utoUpdateAnimBg="0"/>
    </p:bldLst>
  </p:timing>
  <p:extLst mod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813" y="260350"/>
            <a:ext cx="6840537" cy="1479550"/>
          </a:xfrm>
        </p:spPr>
        <p:txBody>
          <a:bodyPr/>
          <a:lstStyle/>
          <a:p>
            <a:pPr eaLnBrk="1" hangingPunct="1"/>
            <a:r>
              <a:rPr lang="ru-RU" altLang="ru-RU" sz="3600" dirty="0" smtClean="0">
                <a:cs typeface="Trebuchet MS" panose="020B0603020202020204" pitchFamily="34" charset="0"/>
              </a:rPr>
              <a:t>География абитуриентов </a:t>
            </a:r>
            <a:r>
              <a:rPr lang="ru-RU" altLang="ru-RU" sz="3800" dirty="0" smtClean="0">
                <a:cs typeface="Trebuchet MS" panose="020B0603020202020204" pitchFamily="34" charset="0"/>
              </a:rPr>
              <a:t/>
            </a:r>
            <a:br>
              <a:rPr lang="ru-RU" altLang="ru-RU" sz="3800" dirty="0" smtClean="0">
                <a:cs typeface="Trebuchet MS" panose="020B0603020202020204" pitchFamily="34" charset="0"/>
              </a:rPr>
            </a:br>
            <a:r>
              <a:rPr lang="ru-RU" altLang="ru-RU" sz="3800" dirty="0" smtClean="0">
                <a:cs typeface="Trebuchet MS" panose="020B0603020202020204" pitchFamily="34" charset="0"/>
              </a:rPr>
              <a:t>     </a:t>
            </a:r>
          </a:p>
        </p:txBody>
      </p:sp>
      <p:pic>
        <p:nvPicPr>
          <p:cNvPr id="60419" name="Picture 8" descr="C:\Documents and Settings\Учитель\Рабочий стол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484313"/>
            <a:ext cx="8915400" cy="449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  <p:extLst mod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Box 3"/>
          <p:cNvSpPr txBox="1">
            <a:spLocks noChangeArrowheads="1"/>
          </p:cNvSpPr>
          <p:nvPr/>
        </p:nvSpPr>
        <p:spPr bwMode="auto">
          <a:xfrm>
            <a:off x="2195736" y="692696"/>
            <a:ext cx="7372864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ФКПОУ «Новокузнецкий государственный гуманитарно-технический колледж-интернат» 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Минтруда России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36512" y="4638615"/>
            <a:ext cx="9180512" cy="227754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 marL="6810375" indent="-68103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prstClr val="white"/>
                </a:solidFill>
                <a:latin typeface="Century Gothic"/>
              </a:rPr>
              <a:t>Россия, Кемеровская </a:t>
            </a:r>
            <a:r>
              <a:rPr lang="ru-RU" sz="2000" b="1" dirty="0" smtClean="0">
                <a:solidFill>
                  <a:prstClr val="white"/>
                </a:solidFill>
                <a:latin typeface="Century Gothic"/>
              </a:rPr>
              <a:t>область, </a:t>
            </a:r>
          </a:p>
          <a:p>
            <a:pPr marL="6810375" indent="-68103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prstClr val="white"/>
                </a:solidFill>
                <a:latin typeface="Century Gothic"/>
              </a:rPr>
              <a:t>г</a:t>
            </a:r>
            <a:r>
              <a:rPr lang="ru-RU" sz="2000" b="1" dirty="0">
                <a:solidFill>
                  <a:prstClr val="white"/>
                </a:solidFill>
                <a:latin typeface="Century Gothic"/>
              </a:rPr>
              <a:t>. Новокузнецк, ул. Малая,  9  </a:t>
            </a:r>
          </a:p>
          <a:p>
            <a:pPr marL="6810375" indent="-68103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prstClr val="white"/>
                </a:solidFill>
                <a:latin typeface="Century Gothic"/>
              </a:rPr>
              <a:t>Телефон: (3843) 37-82-09, </a:t>
            </a:r>
            <a:r>
              <a:rPr lang="ru-RU" sz="2400" b="1" dirty="0" smtClean="0">
                <a:solidFill>
                  <a:prstClr val="white"/>
                </a:solidFill>
                <a:latin typeface="Century Gothic"/>
              </a:rPr>
              <a:t>+</a:t>
            </a:r>
            <a:r>
              <a:rPr lang="ru-RU" sz="2400" b="1" dirty="0">
                <a:solidFill>
                  <a:prstClr val="white"/>
                </a:solidFill>
                <a:latin typeface="Century Gothic"/>
              </a:rPr>
              <a:t>7 (961) </a:t>
            </a:r>
            <a:r>
              <a:rPr lang="ru-RU" sz="2400" b="1" dirty="0" smtClean="0">
                <a:solidFill>
                  <a:prstClr val="white"/>
                </a:solidFill>
                <a:latin typeface="Century Gothic"/>
              </a:rPr>
              <a:t>714-20-72</a:t>
            </a:r>
          </a:p>
          <a:p>
            <a:pPr marL="6810375" indent="-68103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 smtClean="0">
              <a:solidFill>
                <a:prstClr val="white"/>
              </a:solidFill>
              <a:latin typeface="Century Gothic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prstClr val="white"/>
                </a:solidFill>
                <a:latin typeface="Century Gothic"/>
              </a:rPr>
              <a:t>e-mail</a:t>
            </a:r>
            <a:r>
              <a:rPr lang="en-US" sz="2800" b="1" dirty="0">
                <a:solidFill>
                  <a:prstClr val="white"/>
                </a:solidFill>
                <a:latin typeface="Century Gothic"/>
              </a:rPr>
              <a:t>: </a:t>
            </a:r>
            <a:r>
              <a:rPr lang="en-US" sz="2800" u="sng" dirty="0">
                <a:solidFill>
                  <a:prstClr val="white"/>
                </a:solidFill>
                <a:latin typeface="Century Gothic"/>
              </a:rPr>
              <a:t>ovpNGGTK@yandex.ru</a:t>
            </a:r>
            <a:endParaRPr lang="ru-RU" sz="2800" u="sng" dirty="0">
              <a:solidFill>
                <a:prstClr val="white"/>
              </a:solidFill>
              <a:latin typeface="Century Gothic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prstClr val="white"/>
                </a:solidFill>
                <a:latin typeface="Century Gothic"/>
              </a:rPr>
              <a:t>www.nggtki.ru</a:t>
            </a:r>
            <a:endParaRPr lang="ru-RU" sz="2800" dirty="0">
              <a:solidFill>
                <a:prstClr val="white"/>
              </a:solidFill>
              <a:latin typeface="Century Gothic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4725144"/>
            <a:ext cx="2078880" cy="20882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08720"/>
            <a:ext cx="2353044" cy="240585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  <p:extLst mod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E:\_Рекламная продукция Колледжа_\ФОТО для работы на реклам.проектами 2016-2018\фото для стенда\DSC_08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3697288"/>
            <a:ext cx="2095500" cy="316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Box 10"/>
          <p:cNvSpPr txBox="1">
            <a:spLocks noChangeArrowheads="1"/>
          </p:cNvSpPr>
          <p:nvPr/>
        </p:nvSpPr>
        <p:spPr bwMode="auto">
          <a:xfrm>
            <a:off x="1128713" y="193675"/>
            <a:ext cx="69310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ru-RU" alt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Безбарьерная среда</a:t>
            </a:r>
          </a:p>
        </p:txBody>
      </p:sp>
      <p:pic>
        <p:nvPicPr>
          <p:cNvPr id="43012" name="Рисунок 7" descr="Логотип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15875"/>
            <a:ext cx="979488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8" descr="E:\_Рекламная продукция Колледжа_\ФОТО для работы на реклам.проектами 2016-2018\фото для Минтруда 0.2017\Аудитории\Отделение Выбора профессии\Безымянный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1122363"/>
            <a:ext cx="2101850" cy="313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7" descr="E:\_Рекламная продукция Колледжа_\ФОТО для работы на реклам.проектами 2016-2018\фото для Минтруда 0.2017\Пандус\DSC_069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3808413"/>
            <a:ext cx="4610100" cy="305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2" descr="http://www.nggtki.ru/gallery/6107363fb3bc60c2b617d017ea63a0a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1122363"/>
            <a:ext cx="4041775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6" descr="E:\_Рекламная продукция Колледжа_\ФОТО для работы на реклам.проектами 2016-2018\фото для Минтруда 0.2017\Общежитие\DSC_004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163" y="3816350"/>
            <a:ext cx="4562475" cy="304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7" name="Объект 3"/>
          <p:cNvPicPr>
            <a:picLocks noGrp="1"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075" y="1122363"/>
            <a:ext cx="4048125" cy="290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  <p:extLst mod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E:\_Рекламная продукция Колледжа_\ФОТО для работы на реклам.проектами 2016-2018\фото для Минтруда 0.2017\Столовая\DSC_07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" r="9052"/>
          <a:stretch>
            <a:fillRect/>
          </a:stretch>
        </p:blipFill>
        <p:spPr bwMode="auto">
          <a:xfrm>
            <a:off x="4643438" y="1398588"/>
            <a:ext cx="4500562" cy="337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Box 10"/>
          <p:cNvSpPr txBox="1">
            <a:spLocks noChangeArrowheads="1"/>
          </p:cNvSpPr>
          <p:nvPr/>
        </p:nvSpPr>
        <p:spPr bwMode="auto">
          <a:xfrm>
            <a:off x="71438" y="68263"/>
            <a:ext cx="91805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ru-RU" alt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Учебный корпус, общежитие, столовая, помещения для кружковой работы, занятий физкультурой и спортом находятся в одном здании.</a:t>
            </a:r>
          </a:p>
        </p:txBody>
      </p:sp>
      <p:pic>
        <p:nvPicPr>
          <p:cNvPr id="44036" name="Picture 5" descr="F:\фотографии\материал\DSC_0370.JPG"/>
          <p:cNvPicPr>
            <a:picLocks noChangeAspect="1" noChangeArrowheads="1"/>
          </p:cNvPicPr>
          <p:nvPr/>
        </p:nvPicPr>
        <p:blipFill>
          <a:blip r:embed="rId3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6" t="6824" r="4298" b="8685"/>
          <a:stretch>
            <a:fillRect/>
          </a:stretch>
        </p:blipFill>
        <p:spPr bwMode="auto">
          <a:xfrm>
            <a:off x="0" y="1398588"/>
            <a:ext cx="4654550" cy="315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2" descr="E:\_Рекламная продукция Колледжа_\ФОТО для работы на реклам.проектами 2016-2018\фото для Минтруда 0.2017\Спортивный зал\DSC_128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152900"/>
            <a:ext cx="4149725" cy="274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4" descr="E:\_Рекламная продукция Колледжа_\ФОТО для работы на реклам.проектами 2016-2018\фото для работы\комната\DSC_079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425" y="4152900"/>
            <a:ext cx="41275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2" descr="E:\_Рекламная продукция Колледжа_\ФОТО для работы на реклам.проектами 2016-2018\фото для Минтруда 0.2017\Библиотека\DSC_124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7" r="4382"/>
          <a:stretch>
            <a:fillRect/>
          </a:stretch>
        </p:blipFill>
        <p:spPr bwMode="auto">
          <a:xfrm>
            <a:off x="-346075" y="4152900"/>
            <a:ext cx="361950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  <p:extLst mod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700213"/>
            <a:ext cx="9144000" cy="5013325"/>
          </a:xfrm>
        </p:spPr>
        <p:txBody>
          <a:bodyPr/>
          <a:lstStyle/>
          <a:p>
            <a:pPr marL="0" indent="0" algn="ctr">
              <a:buFont typeface="Wingdings 2" panose="05020102010507070707" pitchFamily="18" charset="2"/>
              <a:buNone/>
              <a:defRPr/>
            </a:pP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Обучение, проживание в общежитии,            4-х разовое питание за счет бюджетных ассигнований. Пенсия сохраняется полностью. Академическая и социальная стипендии. Губернаторская доплата к стипендии.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5059" name="Рисунок 7" descr="Логотип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4450"/>
            <a:ext cx="979487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158875" y="544512"/>
            <a:ext cx="7642225" cy="739775"/>
          </a:xfrm>
        </p:spPr>
        <p:txBody>
          <a:bodyPr/>
          <a:lstStyle/>
          <a:p>
            <a:pPr algn="ctr" eaLnBrk="1" hangingPunct="1"/>
            <a:r>
              <a:rPr lang="ru-RU" alt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ebuchet MS" panose="020B0603020202020204" pitchFamily="34" charset="0"/>
              </a:rPr>
              <a:t>ФКПОУ «Новокузнецкий государственный гуманитарно-технический колледж-интернат» Минтруда России</a:t>
            </a:r>
            <a:endParaRPr lang="ru-RU" altLang="ru-RU" sz="20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rebuchet MS" panose="020B0603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  <p:extLst mod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15876" y="549275"/>
            <a:ext cx="9556428" cy="54014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Профессиональная подготовка в колледже осуществляется по двум направлениям: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 i="1" dirty="0">
              <a:solidFill>
                <a:srgbClr val="FFFF00"/>
              </a:solidFill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 i="1" dirty="0">
              <a:solidFill>
                <a:srgbClr val="FFFF00"/>
              </a:solidFill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" b="1" i="1" dirty="0" smtClean="0">
              <a:solidFill>
                <a:srgbClr val="FFFF00"/>
              </a:solidFill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b="1" i="1" dirty="0">
              <a:solidFill>
                <a:srgbClr val="FFFF00"/>
              </a:solidFill>
              <a:latin typeface="+mn-lt"/>
            </a:endParaRPr>
          </a:p>
          <a:p>
            <a:pPr marL="144000" indent="-252000" eaLnBrk="1" fontAlgn="auto" hangingPunct="1">
              <a:spcBef>
                <a:spcPts val="0"/>
              </a:spcBef>
              <a:spcAft>
                <a:spcPts val="1200"/>
              </a:spcAft>
              <a:buFontTx/>
              <a:buAutoNum type="romanUcPeriod"/>
              <a:defRPr/>
            </a:pPr>
            <a:r>
              <a:rPr lang="ru-RU" b="1" i="1" dirty="0">
                <a:solidFill>
                  <a:srgbClr val="FFFF00"/>
                </a:solidFill>
                <a:latin typeface="+mn-lt"/>
              </a:rPr>
              <a:t>По программам подготовки специалистов среднего звена</a:t>
            </a:r>
            <a:r>
              <a:rPr lang="ru-RU" b="1" dirty="0">
                <a:solidFill>
                  <a:srgbClr val="FFFF00"/>
                </a:solidFill>
                <a:latin typeface="+mn-lt"/>
              </a:rPr>
              <a:t>:</a:t>
            </a:r>
            <a:endParaRPr lang="ru-RU" sz="2000" b="1" dirty="0">
              <a:solidFill>
                <a:srgbClr val="FFFF00"/>
              </a:solidFill>
              <a:latin typeface="+mn-lt"/>
            </a:endParaRPr>
          </a:p>
          <a:p>
            <a:pPr marL="144000" indent="-144000"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latin typeface="+mn-lt"/>
              </a:rPr>
              <a:t>42.02.01</a:t>
            </a:r>
            <a:r>
              <a:rPr lang="ru-RU" sz="2000" b="1" dirty="0" smtClean="0">
                <a:latin typeface="+mn-lt"/>
              </a:rPr>
              <a:t> Реклама;</a:t>
            </a:r>
          </a:p>
          <a:p>
            <a:pPr marL="144000" indent="-144000"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latin typeface="+mn-lt"/>
              </a:rPr>
              <a:t>38.02.03</a:t>
            </a:r>
            <a:r>
              <a:rPr lang="ru-RU" sz="2000" b="1" dirty="0" smtClean="0">
                <a:latin typeface="+mn-lt"/>
              </a:rPr>
              <a:t> Операционная деятельность в логистике;</a:t>
            </a:r>
            <a:endParaRPr lang="ru-RU" sz="2000" b="1" dirty="0">
              <a:latin typeface="+mn-lt"/>
            </a:endParaRPr>
          </a:p>
          <a:p>
            <a:pPr marL="144000" indent="-144000"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latin typeface="+mn-lt"/>
              </a:rPr>
              <a:t>54.02.02</a:t>
            </a:r>
            <a:r>
              <a:rPr lang="ru-RU" sz="2000" b="1" dirty="0" smtClean="0">
                <a:latin typeface="+mn-lt"/>
              </a:rPr>
              <a:t> Декоративно-прикладное искусство и народные промыслы;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600" b="1" dirty="0">
              <a:latin typeface="+mn-lt"/>
            </a:endParaRPr>
          </a:p>
          <a:p>
            <a:pPr indent="-252000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endParaRPr lang="ru-RU" sz="500" b="1" i="1" dirty="0" smtClean="0">
              <a:solidFill>
                <a:srgbClr val="FFFF00"/>
              </a:solidFill>
            </a:endParaRPr>
          </a:p>
          <a:p>
            <a:pPr indent="-252000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b="1" i="1" dirty="0" smtClean="0">
                <a:solidFill>
                  <a:srgbClr val="FFFF00"/>
                </a:solidFill>
              </a:rPr>
              <a:t>II</a:t>
            </a:r>
            <a:r>
              <a:rPr lang="en-US" b="1" i="1" dirty="0">
                <a:solidFill>
                  <a:srgbClr val="FFFF00"/>
                </a:solidFill>
              </a:rPr>
              <a:t>.</a:t>
            </a:r>
            <a:r>
              <a:rPr lang="ru-RU" b="1" i="1" dirty="0">
                <a:solidFill>
                  <a:srgbClr val="FFFF00"/>
                </a:solidFill>
              </a:rPr>
              <a:t> По программам подготовки квалифицированных рабочих и служащих</a:t>
            </a:r>
            <a:r>
              <a:rPr lang="ru-RU" b="1" dirty="0">
                <a:solidFill>
                  <a:srgbClr val="FFFF00"/>
                </a:solidFill>
              </a:rPr>
              <a:t>:</a:t>
            </a:r>
            <a:endParaRPr lang="ru-RU" sz="2000" b="1" dirty="0">
              <a:solidFill>
                <a:srgbClr val="FFFF00"/>
              </a:solidFill>
            </a:endParaRPr>
          </a:p>
          <a:p>
            <a:pPr marL="144000" indent="-144000"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b="1" dirty="0" smtClean="0"/>
              <a:t>11.01.02</a:t>
            </a:r>
            <a:r>
              <a:rPr lang="ru-RU" sz="2000" b="1" dirty="0" smtClean="0"/>
              <a:t> Радиомеханик;</a:t>
            </a:r>
          </a:p>
          <a:p>
            <a:pPr marL="144000" indent="-144000"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b="1" dirty="0" smtClean="0"/>
              <a:t>15.01.35</a:t>
            </a:r>
            <a:r>
              <a:rPr lang="ru-RU" sz="2000" b="1" dirty="0" smtClean="0"/>
              <a:t> Мастер слесарных работ;</a:t>
            </a:r>
          </a:p>
          <a:p>
            <a:pPr marL="144000" indent="-144000"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b="1" dirty="0" smtClean="0"/>
              <a:t>29.01.33</a:t>
            </a:r>
            <a:r>
              <a:rPr lang="ru-RU" sz="2000" b="1" dirty="0" smtClean="0"/>
              <a:t> Мастер по изготовлению швейных изделий.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  <p:extLst mod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9063" y="2060575"/>
            <a:ext cx="7929562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Специальность</a:t>
            </a:r>
            <a:r>
              <a:rPr lang="ru-RU" sz="2800" b="1" dirty="0">
                <a:latin typeface="+mn-lt"/>
              </a:rPr>
              <a:t> «Реклама»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7950" y="2708275"/>
            <a:ext cx="792956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Срок обучения: </a:t>
            </a:r>
            <a:r>
              <a:rPr lang="ru-RU" sz="2800" b="1" dirty="0" smtClean="0">
                <a:latin typeface="+mn-lt"/>
              </a:rPr>
              <a:t>1 год </a:t>
            </a:r>
            <a:r>
              <a:rPr lang="ru-RU" sz="2800" b="1" dirty="0">
                <a:latin typeface="+mn-lt"/>
              </a:rPr>
              <a:t>10 месяцев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158875" y="209550"/>
            <a:ext cx="7642225" cy="739775"/>
          </a:xfrm>
        </p:spPr>
        <p:txBody>
          <a:bodyPr/>
          <a:lstStyle/>
          <a:p>
            <a:pPr algn="ctr" eaLnBrk="1" hangingPunct="1"/>
            <a:r>
              <a:rPr lang="ru-RU" altLang="ru-RU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ebuchet MS" panose="020B0603020202020204" pitchFamily="34" charset="0"/>
              </a:rPr>
              <a:t>ФКПОУ «Новокузнецкий государственный гуманитарно-технический колледж-интернат» Минтруда России</a:t>
            </a:r>
          </a:p>
        </p:txBody>
      </p:sp>
      <p:pic>
        <p:nvPicPr>
          <p:cNvPr id="51205" name="Рисунок 7" descr="Логотип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4450"/>
            <a:ext cx="979487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10" descr="E:\_Рекламная продукция Колледжа_\ФОТО для работы на реклам.проектами 2016-2018\фото для стенда на 1 этаж\P10300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95"/>
          <a:stretch>
            <a:fillRect/>
          </a:stretch>
        </p:blipFill>
        <p:spPr bwMode="auto">
          <a:xfrm>
            <a:off x="7023100" y="4308476"/>
            <a:ext cx="1994376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Picture 8" descr="E:\_Рекламная продукция Колледжа_\ФОТО для работы на реклам.проектами 2016-2018\фото для стенда на 1 этаж\IMG_025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4308475"/>
            <a:ext cx="3268662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8" name="Picture 11" descr="E:\_Рекламная продукция Колледжа_\ФОТО для работы на реклам.проектами 2016-2018\фото для стенда на 1 этаж\DSC_072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175" y="4308475"/>
            <a:ext cx="3316288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44463" y="3462338"/>
            <a:ext cx="8832850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>
                <a:latin typeface="+mn-lt"/>
              </a:rPr>
              <a:t>Проводятся вступительные испытания на выявление творческих способностей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4288" y="1285875"/>
            <a:ext cx="9021762" cy="4551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На базе 11 классов: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  <p:extLst mod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9375" y="2114550"/>
            <a:ext cx="9037638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</a:rPr>
              <a:t>Специальность</a:t>
            </a:r>
            <a:r>
              <a:rPr lang="ru-RU" sz="2800" b="1" dirty="0">
                <a:solidFill>
                  <a:srgbClr val="495F5F"/>
                </a:solidFill>
                <a:latin typeface="+mn-lt"/>
              </a:rPr>
              <a:t> </a:t>
            </a:r>
            <a:r>
              <a:rPr lang="ru-RU" sz="2800" b="1" dirty="0" smtClean="0">
                <a:latin typeface="+mn-lt"/>
              </a:rPr>
              <a:t>«</a:t>
            </a:r>
            <a:r>
              <a:rPr lang="ru-RU" sz="2800" b="1" dirty="0">
                <a:latin typeface="+mn-lt"/>
              </a:rPr>
              <a:t>Операционная деятельность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+mn-lt"/>
              </a:rPr>
              <a:t>в логистике»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375" y="3068638"/>
            <a:ext cx="792956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</a:rPr>
              <a:t>Срок обучения: </a:t>
            </a:r>
            <a:r>
              <a:rPr lang="ru-RU" sz="2800" b="1" dirty="0">
                <a:latin typeface="+mn-lt"/>
              </a:rPr>
              <a:t>2 года 10 месяцев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158875" y="174624"/>
            <a:ext cx="7642225" cy="739775"/>
          </a:xfrm>
        </p:spPr>
        <p:txBody>
          <a:bodyPr/>
          <a:lstStyle/>
          <a:p>
            <a:pPr algn="ctr" eaLnBrk="1" hangingPunct="1"/>
            <a:r>
              <a:rPr lang="ru-RU" altLang="ru-RU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ebuchet MS" panose="020B0603020202020204" pitchFamily="34" charset="0"/>
              </a:rPr>
              <a:t>ФКПОУ «Новокузнецкий государственный гуманитарно-технический колледж-интернат» Минтруда России</a:t>
            </a:r>
          </a:p>
        </p:txBody>
      </p:sp>
      <p:pic>
        <p:nvPicPr>
          <p:cNvPr id="50181" name="Рисунок 7" descr="Логотип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4450"/>
            <a:ext cx="979487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9" descr="F:\фотографии\Учеба, защиты, кабинеты\DSC_01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860800"/>
            <a:ext cx="4124325" cy="273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10" descr="E:\_Рекламная продукция Колледжа_\ФОТО для работы на реклам.проектами 2016-2018\фото для работы\Специальности и профессии\2 ЛОГИСТЫ\DSC_030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865563"/>
            <a:ext cx="4124325" cy="273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4288" y="1285875"/>
            <a:ext cx="9021762" cy="4551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На базе 9 классов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(с получением среднего общего образования):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  <p:extLst mod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9063" y="2112963"/>
            <a:ext cx="9024937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Специальность</a:t>
            </a:r>
            <a:r>
              <a:rPr lang="ru-RU" sz="2800" b="1" dirty="0">
                <a:latin typeface="+mn-lt"/>
              </a:rPr>
              <a:t> </a:t>
            </a:r>
            <a:r>
              <a:rPr lang="ru-RU" sz="2800" b="1" dirty="0" smtClean="0">
                <a:latin typeface="+mn-lt"/>
              </a:rPr>
              <a:t>«Декоративно-прикладное искусство и народные промыслы»</a:t>
            </a:r>
            <a:endParaRPr lang="ru-RU" sz="2800" b="1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950" y="3121025"/>
            <a:ext cx="792956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Срок обучения: </a:t>
            </a:r>
            <a:r>
              <a:rPr lang="ru-RU" sz="2800" b="1" dirty="0" smtClean="0">
                <a:latin typeface="+mn-lt"/>
              </a:rPr>
              <a:t>3 </a:t>
            </a:r>
            <a:r>
              <a:rPr lang="ru-RU" sz="2800" b="1" dirty="0">
                <a:latin typeface="+mn-lt"/>
              </a:rPr>
              <a:t>года 10 месяцев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146976" y="213211"/>
            <a:ext cx="7642225" cy="739775"/>
          </a:xfrm>
        </p:spPr>
        <p:txBody>
          <a:bodyPr/>
          <a:lstStyle/>
          <a:p>
            <a:pPr algn="ctr" eaLnBrk="1" hangingPunct="1"/>
            <a:r>
              <a:rPr lang="ru-RU" altLang="ru-RU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ebuchet MS" panose="020B0603020202020204" pitchFamily="34" charset="0"/>
              </a:rPr>
              <a:t>ФКПОУ «Новокузнецкий государственный гуманитарно-технический колледж-интернат» Минтруда России</a:t>
            </a:r>
          </a:p>
        </p:txBody>
      </p:sp>
      <p:pic>
        <p:nvPicPr>
          <p:cNvPr id="48133" name="Рисунок 7" descr="Логотип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4450"/>
            <a:ext cx="979487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4288" y="1285875"/>
            <a:ext cx="9021762" cy="4551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На базе 9 классов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(с получением среднего общего образования):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8222" y="3861048"/>
            <a:ext cx="8832850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>
                <a:latin typeface="+mn-lt"/>
              </a:rPr>
              <a:t>Проводятся вступительные испытания на выявление творческих способностей</a:t>
            </a:r>
          </a:p>
        </p:txBody>
      </p:sp>
      <p:pic>
        <p:nvPicPr>
          <p:cNvPr id="10" name="Picture 2" descr="C:\Documents and Settings\ПК_1\Рабочий стол\ЕА\Архив фотографий\Фото для баннеров и плакатов\фото для баннера44\Новая папка\Изображение 0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64" y="4414857"/>
            <a:ext cx="2994005" cy="2244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C:\Documents and Settings\ПК_1\Рабочий стол\ЕА\Презентация из фото\ФОТО\Фасад здания\PICT00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079" y="4414857"/>
            <a:ext cx="2992437" cy="2244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Documents and Settings\ПК_1\Рабочий стол\ЕА\Архив фотографий\Фото для баннеров и плакатов\фото для плаката\DSC0007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" y="4414857"/>
            <a:ext cx="2992438" cy="2244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54401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  <p:extLst mod="1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Цитаты">
  <a:themeElements>
    <a:clrScheme name="Цитаты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Цитаты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Цитаты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2_Цитаты">
  <a:themeElements>
    <a:clrScheme name="Цитаты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Цитаты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Цитаты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Цитаты</Template>
  <TotalTime>3013</TotalTime>
  <Words>502</Words>
  <Application>Microsoft Office PowerPoint</Application>
  <PresentationFormat>Экран (4:3)</PresentationFormat>
  <Paragraphs>94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21</vt:i4>
      </vt:variant>
    </vt:vector>
  </HeadingPairs>
  <TitlesOfParts>
    <vt:vector size="29" baseType="lpstr">
      <vt:lpstr>Arial</vt:lpstr>
      <vt:lpstr>Calibri</vt:lpstr>
      <vt:lpstr>Century Gothic</vt:lpstr>
      <vt:lpstr>Times New Roman</vt:lpstr>
      <vt:lpstr>Trebuchet MS</vt:lpstr>
      <vt:lpstr>Wingdings 2</vt:lpstr>
      <vt:lpstr>Цитаты</vt:lpstr>
      <vt:lpstr>2_Цитаты</vt:lpstr>
      <vt:lpstr>Презентация PowerPoint</vt:lpstr>
      <vt:lpstr>ФКПОУ «Новокузнецкий государственный гуманитарно-технический колледж-интернат» Минтруда России</vt:lpstr>
      <vt:lpstr>Презентация PowerPoint</vt:lpstr>
      <vt:lpstr>Презентация PowerPoint</vt:lpstr>
      <vt:lpstr>ФКПОУ «Новокузнецкий государственный гуманитарно-технический колледж-интернат» Минтруда России</vt:lpstr>
      <vt:lpstr>Презентация PowerPoint</vt:lpstr>
      <vt:lpstr>ФКПОУ «Новокузнецкий государственный гуманитарно-технический колледж-интернат» Минтруда России</vt:lpstr>
      <vt:lpstr>ФКПОУ «Новокузнецкий государственный гуманитарно-технический колледж-интернат» Минтруда России</vt:lpstr>
      <vt:lpstr>ФКПОУ «Новокузнецкий государственный гуманитарно-технический колледж-интернат» Минтруда России</vt:lpstr>
      <vt:lpstr>ФКПОУ «Новокузнецкий государственный гуманитарно-технический колледж-интернат» Минтруда России</vt:lpstr>
      <vt:lpstr>ФКПОУ «Новокузнецкий государственный гуманитарно-технический колледж-интернат» Минтруда России</vt:lpstr>
      <vt:lpstr>ФКПОУ «Новокузнецкий государственный гуманитарно-технический колледж-интернат» Минтруда России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 сколько счастливых семей родилось в стенах колледжа…</vt:lpstr>
      <vt:lpstr>География абитуриентов      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Алёна</dc:creator>
  <cp:lastModifiedBy>user</cp:lastModifiedBy>
  <cp:revision>223</cp:revision>
  <dcterms:created xsi:type="dcterms:W3CDTF">2011-02-24T19:34:36Z</dcterms:created>
  <dcterms:modified xsi:type="dcterms:W3CDTF">2025-03-25T03:50:03Z</dcterms:modified>
</cp:coreProperties>
</file>