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908" r:id="rId2"/>
  </p:sldMasterIdLst>
  <p:sldIdLst>
    <p:sldId id="328" r:id="rId3"/>
    <p:sldId id="257" r:id="rId4"/>
    <p:sldId id="260" r:id="rId5"/>
    <p:sldId id="315" r:id="rId6"/>
    <p:sldId id="322" r:id="rId7"/>
    <p:sldId id="259" r:id="rId8"/>
    <p:sldId id="278" r:id="rId9"/>
    <p:sldId id="338" r:id="rId10"/>
    <p:sldId id="339" r:id="rId11"/>
    <p:sldId id="340" r:id="rId12"/>
    <p:sldId id="282" r:id="rId13"/>
    <p:sldId id="335" r:id="rId14"/>
    <p:sldId id="337" r:id="rId15"/>
    <p:sldId id="323" r:id="rId16"/>
    <p:sldId id="271" r:id="rId17"/>
    <p:sldId id="284" r:id="rId18"/>
    <p:sldId id="330" r:id="rId19"/>
    <p:sldId id="258" r:id="rId20"/>
    <p:sldId id="272" r:id="rId21"/>
    <p:sldId id="316" r:id="rId22"/>
    <p:sldId id="321" r:id="rId23"/>
    <p:sldId id="329" r:id="rId2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1A165"/>
    <a:srgbClr val="2865A2"/>
    <a:srgbClr val="6EC1EC"/>
    <a:srgbClr val="00C0B6"/>
    <a:srgbClr val="25CABF"/>
    <a:srgbClr val="32A8E3"/>
    <a:srgbClr val="CFB889"/>
    <a:srgbClr val="D7F3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115" d="100"/>
          <a:sy n="115" d="100"/>
        </p:scale>
        <p:origin x="124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008DE-0A57-49C0-98CE-F10BD251AD2F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1C73-E057-4C4D-8B9D-26CF9D3240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603126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AEC5B-0DF4-411A-BE87-9E554F8B707E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77A49-0C62-484F-B132-DA69A63587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387366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7D8CD-94DD-4799-92E1-006C9762E7E5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A5A66-3454-4FDA-A1E1-7AD1D81BEC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358809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64780-BD63-42A4-B340-E3B2CD94F420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F1031-B754-4DB9-B3DA-D332B6C884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137018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95A21-C1CC-48E4-BD7A-FCC9C78FBEFF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CFA5E-AB43-49CD-B5E3-25E100CF96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262944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318EE-B36C-49C3-A1B8-CCC616E1DDF6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FF8A-7844-453B-82C8-A0C15A7FEF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53331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3F19C-4970-4E05-8532-AD519F242503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DCF1D-67D6-4EBE-8C5E-87AAB01FEE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147088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34313-936A-4710-B9E3-698BB48ADFCD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99864-4E26-43FD-B4DB-8A21985077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107373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68D1A-BF3E-4F03-9426-29110225F603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FBE4E-C843-49F1-9CE0-30BB05E8D0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96103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D70F2-A938-4394-9464-4840188EA7BF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4199A-E5A2-4ADD-BF85-FE76CD1724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38228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E96C7-BA22-4B32-A657-CEE1D0D5F26B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BEA80-8932-44F9-9B9A-F59381F280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933558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9CA77-A103-408B-8141-977E30CD3CAB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05AE3-877D-4C11-9457-7D025F7289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558131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BE77D-1E3E-4DEB-909F-C608A12B36C1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1396C-1B00-4D70-B2B1-B39B21C9A9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105157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F6AAB-785D-47A2-ADCA-53D8447BE9CA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FF2CB-476A-404F-944A-D5454B444B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353533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09F03-02A7-4398-9A4D-001B3283B55D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94267-D933-4670-85B4-53577E14D0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96899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31DA5-D350-49B0-B0E4-956AF8D8E34E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52958-8428-4C0B-B707-2684F49E73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047885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681D8-EE29-4F80-9E0E-665C6C4DA9F8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CAB5F-E70E-4BE2-A78C-624A8D9A57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78019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24BF0-B0AA-4928-A99B-BD792FEC4D4B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473CB-8324-46BD-AC53-FA3C82C18F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540835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020C7-E845-4C84-ACBA-125E539BBF98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AB15A-BFD2-4EA3-ADB8-F11F8A0B3D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416473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A98BC-6C96-4A37-A1F8-8F2C9AE9CEA8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CE121-D820-4DAF-A091-6685C5BA51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126807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22F2F-3D72-4027-B4C5-707F3980B446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2CEDE-6481-408A-BF01-1C44D4B754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671716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ED82C-7E96-4431-A20B-2273271B23BC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BE8AE-D198-49E4-AF7A-1E41196E2B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021707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6B9BE-120B-4536-8F4B-3CEB2A1AAEC6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DE894-0D55-4295-BBC9-A1F494C3D3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14632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96013-C85D-49CE-B04B-30D5A301A524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AC669-60AF-451C-B7FF-6394483E2B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838829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525E9-CFF4-4B7F-8E67-8EAA0A8E6311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5FB4C-AA60-4F34-ADD5-A7468DFB8A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564931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65AE6-BD3A-4EA6-AE2A-9899ED3C6344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CD13-4243-40A3-A061-099EAC055A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896736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20326-C6CC-4896-AA37-C6C574C47DC5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DB20D-286F-4C04-9201-E9A9632D45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859762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5460-DE2D-402A-997F-2B56A72C0504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56B0E-E9D8-4A4A-8BF2-F8DB570C70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59766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2493EC2-CA9F-4B23-908C-1829386D6174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wrap="square" lIns="91440" tIns="45720" rIns="91440" bIns="10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CDD39E2-D4F3-4FBD-A8CB-25D978FF36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45" r:id="rId1"/>
    <p:sldLayoutId id="2147485046" r:id="rId2"/>
    <p:sldLayoutId id="2147485047" r:id="rId3"/>
    <p:sldLayoutId id="2147485048" r:id="rId4"/>
    <p:sldLayoutId id="2147485049" r:id="rId5"/>
    <p:sldLayoutId id="2147485050" r:id="rId6"/>
    <p:sldLayoutId id="2147485039" r:id="rId7"/>
    <p:sldLayoutId id="2147485051" r:id="rId8"/>
    <p:sldLayoutId id="2147485052" r:id="rId9"/>
    <p:sldLayoutId id="2147485040" r:id="rId10"/>
    <p:sldLayoutId id="2147485053" r:id="rId11"/>
    <p:sldLayoutId id="2147485054" r:id="rId12"/>
    <p:sldLayoutId id="2147485055" r:id="rId13"/>
    <p:sldLayoutId id="2147485056" r:id="rId14"/>
  </p:sldLayoutIdLst>
  <p:transition spd="slow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FC73803F-C40B-4419-A8EC-2B1D1A3F1422}" type="datetimeFigureOut">
              <a:rPr lang="ru-RU"/>
              <a:pPr>
                <a:defRPr/>
              </a:pPr>
              <a:t>23.10.2025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wrap="square" lIns="91440" tIns="45720" rIns="91440" bIns="10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00C6BB"/>
                </a:solidFill>
              </a:defRPr>
            </a:lvl1pPr>
          </a:lstStyle>
          <a:p>
            <a:pPr>
              <a:defRPr/>
            </a:pPr>
            <a:fld id="{D6826DCF-23F4-4385-81D1-277A7D43D6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69" r:id="rId1"/>
    <p:sldLayoutId id="2147485070" r:id="rId2"/>
    <p:sldLayoutId id="2147485071" r:id="rId3"/>
    <p:sldLayoutId id="2147485072" r:id="rId4"/>
    <p:sldLayoutId id="2147485073" r:id="rId5"/>
    <p:sldLayoutId id="2147485074" r:id="rId6"/>
    <p:sldLayoutId id="2147485043" r:id="rId7"/>
    <p:sldLayoutId id="2147485075" r:id="rId8"/>
    <p:sldLayoutId id="2147485076" r:id="rId9"/>
    <p:sldLayoutId id="2147485044" r:id="rId10"/>
    <p:sldLayoutId id="2147485077" r:id="rId11"/>
    <p:sldLayoutId id="2147485078" r:id="rId12"/>
    <p:sldLayoutId id="2147485079" r:id="rId13"/>
    <p:sldLayoutId id="2147485080" r:id="rId14"/>
  </p:sldLayoutIdLst>
  <p:transition spd="slow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038" y="1700213"/>
            <a:ext cx="8863012" cy="317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«НОВОКУЗНЕЦКИЙ ГОСУДАРСТВЕННЫЙ ГУМАНИТАРНО-ТЕХНИЧЕСКИЙ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КОЛЛЕДЖ-ИНТЕРНАТ»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prstClr val="white"/>
                </a:solidFill>
                <a:latin typeface="Century Gothic"/>
              </a:rPr>
              <a:t>Министерства труда и социальной защиты Российской Федерации</a:t>
            </a:r>
          </a:p>
        </p:txBody>
      </p:sp>
      <p:sp>
        <p:nvSpPr>
          <p:cNvPr id="40963" name="TextBox 6"/>
          <p:cNvSpPr txBox="1">
            <a:spLocks noChangeArrowheads="1"/>
          </p:cNvSpPr>
          <p:nvPr/>
        </p:nvSpPr>
        <p:spPr bwMode="auto">
          <a:xfrm>
            <a:off x="179388" y="188913"/>
            <a:ext cx="87852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200" dirty="0">
                <a:solidFill>
                  <a:srgbClr val="FFFFFF"/>
                </a:solidFill>
              </a:rPr>
              <a:t>Федеральное казенное профессиональное образовательное учреждение </a:t>
            </a:r>
          </a:p>
        </p:txBody>
      </p:sp>
      <p:pic>
        <p:nvPicPr>
          <p:cNvPr id="8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1525587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294384"/>
            <a:ext cx="1442222" cy="13481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063" y="2112963"/>
            <a:ext cx="92059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3636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Специальность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«Технология машиностроения»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50" y="2852738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3636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Срок обучения: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 года 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9525" y="115888"/>
            <a:ext cx="7642225" cy="739775"/>
          </a:xfrm>
        </p:spPr>
        <p:txBody>
          <a:bodyPr/>
          <a:lstStyle/>
          <a:p>
            <a:pPr eaLnBrk="1" hangingPunct="1"/>
            <a:r>
              <a:rPr lang="ru-RU" altLang="ru-RU" sz="2000" b="0" smtClean="0">
                <a:solidFill>
                  <a:schemeClr val="bg1"/>
                </a:solidFill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49157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3579813"/>
            <a:ext cx="40338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3579813"/>
            <a:ext cx="4510087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288" y="1285875"/>
            <a:ext cx="9021762" cy="4873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</p:spTree>
    <p:extLst>
      <p:ext uri="{BB962C8B-B14F-4D97-AF65-F5344CB8AC3E}">
        <p14:creationId xmlns:p14="http://schemas.microsoft.com/office/powerpoint/2010/main" val="3290616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950" y="2112963"/>
            <a:ext cx="8496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Профессия </a:t>
            </a:r>
            <a:r>
              <a:rPr lang="ru-RU" sz="2800" b="1" dirty="0" smtClean="0">
                <a:latin typeface="+mn-lt"/>
              </a:rPr>
              <a:t>«Радиомеханик» </a:t>
            </a:r>
            <a:endParaRPr lang="ru-RU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337" y="2880380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 smtClean="0">
                <a:latin typeface="+mn-lt"/>
              </a:rPr>
              <a:t>1</a:t>
            </a:r>
            <a:r>
              <a:rPr lang="ru-RU" sz="2800" b="1" dirty="0" smtClean="0"/>
              <a:t> год </a:t>
            </a:r>
            <a:r>
              <a:rPr lang="ru-RU" sz="2800" b="1" dirty="0">
                <a:latin typeface="+mn-lt"/>
              </a:rPr>
              <a:t>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66498" y="203860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52229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288" y="1285875"/>
            <a:ext cx="9021762" cy="455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  <p:pic>
        <p:nvPicPr>
          <p:cNvPr id="7" name="Picture 3" descr="E:\_Рекламная продукция Колледжа_\ФОТО для работы на реклам.проектами 2016-2018\фото для работы\Специальности и профессии\РМ\IMG_98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5" t="31291" r="18707" b="10870"/>
          <a:stretch>
            <a:fillRect/>
          </a:stretch>
        </p:blipFill>
        <p:spPr bwMode="auto">
          <a:xfrm>
            <a:off x="4572000" y="3810000"/>
            <a:ext cx="443706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810000"/>
            <a:ext cx="44370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950" y="2112963"/>
            <a:ext cx="84963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Профессия </a:t>
            </a:r>
            <a:r>
              <a:rPr lang="ru-RU" sz="2800" b="1" dirty="0" smtClean="0">
                <a:latin typeface="+mn-lt"/>
              </a:rPr>
              <a:t>«Мастер слесарных работ» </a:t>
            </a:r>
            <a:endParaRPr lang="ru-RU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50" y="2796847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 smtClean="0">
                <a:latin typeface="+mn-lt"/>
              </a:rPr>
              <a:t>2</a:t>
            </a:r>
            <a:r>
              <a:rPr lang="ru-RU" sz="2800" b="1" dirty="0" smtClean="0"/>
              <a:t> года </a:t>
            </a:r>
            <a:r>
              <a:rPr lang="ru-RU" sz="2800" b="1" dirty="0">
                <a:latin typeface="+mn-lt"/>
              </a:rPr>
              <a:t>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58875" y="241056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52229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288" y="1285875"/>
            <a:ext cx="9021762" cy="455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  <p:pic>
        <p:nvPicPr>
          <p:cNvPr id="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4005263"/>
            <a:ext cx="322897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005263"/>
            <a:ext cx="3268663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035300"/>
            <a:ext cx="245745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426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950" y="2112963"/>
            <a:ext cx="84963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Профессия </a:t>
            </a:r>
            <a:endParaRPr lang="ru-RU" sz="2800" b="1" dirty="0" smtClean="0">
              <a:solidFill>
                <a:schemeClr val="bg2">
                  <a:lumMod val="40000"/>
                  <a:lumOff val="6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+mn-lt"/>
              </a:rPr>
              <a:t>«Мастер по изготовлению швейных изделий» </a:t>
            </a:r>
            <a:endParaRPr lang="ru-RU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425" y="3121149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 smtClean="0"/>
              <a:t>1 год </a:t>
            </a:r>
            <a:r>
              <a:rPr lang="ru-RU" sz="2800" b="1" dirty="0">
                <a:latin typeface="+mn-lt"/>
              </a:rPr>
              <a:t>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83024" y="215751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55301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4" descr="C:\Documents and Settings\ПК_1\Рабочий стол\ЕА\Архив фотографий\Фото для баннеров и плакатов\фото для плаката\DSC000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4"/>
          <a:stretch>
            <a:fillRect/>
          </a:stretch>
        </p:blipFill>
        <p:spPr bwMode="auto">
          <a:xfrm>
            <a:off x="2987675" y="3965575"/>
            <a:ext cx="23114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F:\фотографии\материал\DSC00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r="18930" b="4854"/>
          <a:stretch>
            <a:fillRect/>
          </a:stretch>
        </p:blipFill>
        <p:spPr bwMode="auto">
          <a:xfrm>
            <a:off x="30163" y="3965575"/>
            <a:ext cx="2852737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2" descr="E:\_Рекламная продукция Колледжа_\ФОТО для работы на реклам.проектами 2016-2018\фото для работы\Специальности и профессии\Закройщики\DSC_01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3965575"/>
            <a:ext cx="4062412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4775" y="1271588"/>
            <a:ext cx="8899525" cy="985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ru-RU" sz="2400" b="1" i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832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924944"/>
            <a:ext cx="4824413" cy="4940300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ru-RU" sz="2800" b="1" dirty="0" smtClean="0"/>
              <a:t>Инвалиды</a:t>
            </a:r>
            <a:r>
              <a:rPr lang="ru-RU" sz="2800" b="1" dirty="0"/>
              <a:t>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/>
              <a:t>Копия паспорта; </a:t>
            </a:r>
            <a:endParaRPr lang="ru-RU" sz="2600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 smtClean="0"/>
              <a:t>СНИЛС;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 smtClean="0"/>
              <a:t>ИНН</a:t>
            </a:r>
            <a:r>
              <a:rPr lang="ru-RU" sz="2600" dirty="0"/>
              <a:t>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/>
              <a:t>Аттестат;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/>
              <a:t>Копия справки МСЭ;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/>
              <a:t>Копия ИПРА;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/>
              <a:t>Выписка из истории болезни с указанием диагноза;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600" dirty="0"/>
              <a:t>4 фотографии. </a:t>
            </a:r>
            <a:endParaRPr lang="ru-RU" sz="2600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54275" name="Прямоугольник 4"/>
          <p:cNvSpPr>
            <a:spLocks noChangeArrowheads="1"/>
          </p:cNvSpPr>
          <p:nvPr/>
        </p:nvSpPr>
        <p:spPr bwMode="auto">
          <a:xfrm>
            <a:off x="1079500" y="549275"/>
            <a:ext cx="806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Документы на обучение: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003925" y="2564904"/>
            <a:ext cx="4319587" cy="4967288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anchor="ctr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ru-RU" sz="2800" b="1" dirty="0" smtClean="0"/>
              <a:t>Лица с ОВЗ: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Копия паспорта;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СНИЛС;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ИНН;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Аттестат;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Заключение комиссии ПМПК;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4 фотографии.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8" descr="Изображение выглядит как человек, женщина, окно, стол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060950"/>
            <a:ext cx="2682876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Рисунок 10" descr="Изображение выглядит как человек, мужчина, внутренний, готовится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4987925"/>
            <a:ext cx="28035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004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25463" y="-20638"/>
            <a:ext cx="8715375" cy="12001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Конкурсы профмастерства Абилимпикс и Ворлдскиллс как фактор профессионального становления будущих специалистов</a:t>
            </a:r>
          </a:p>
        </p:txBody>
      </p:sp>
      <p:pic>
        <p:nvPicPr>
          <p:cNvPr id="55302" name="Рисунок 7" descr="Логотип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9" descr="E:\_Рекламная продукция Колледжа_\ФОТО для работы на реклам.проектами 2016-2018\фото для стенда\абилимпикс А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025"/>
            <a:ext cx="54864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4" descr="Изображение выглядит как человек, дорога, внешний, люди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5187" t="4465" r="5718" b="10399"/>
          <a:stretch/>
        </p:blipFill>
        <p:spPr>
          <a:xfrm>
            <a:off x="5486400" y="1208088"/>
            <a:ext cx="3835400" cy="274796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3" descr="Изображение выглядит как человек, сидит, внутренний, скамейк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1479550"/>
            <a:ext cx="37274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2101" y="159791"/>
            <a:ext cx="7929618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Студенческие будни</a:t>
            </a:r>
            <a:endParaRPr lang="ru-RU" sz="4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6325" name="Рисунок 7" descr="Логотип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2" descr="E:\_Рекламная продукция Колледжа_\ФОТО для работы на реклам.проектами 2016-2018\фото для стенда\DSC_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3744913"/>
            <a:ext cx="2757487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4" descr="E:\_Рекламная продукция Колледжа_\ФОТО для работы на реклам.проектами 2016-2018\фото для стенда на 1 этаж\DSC_2083 (20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 r="2608"/>
          <a:stretch>
            <a:fillRect/>
          </a:stretch>
        </p:blipFill>
        <p:spPr bwMode="auto">
          <a:xfrm>
            <a:off x="-111125" y="1479550"/>
            <a:ext cx="33528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6" descr="E:\_Рекламная продукция Колледжа_\ФОТО для работы на реклам.проектами 2016-2018\фото для стенда на 1 этаж\DSC_00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3" b="17255"/>
          <a:stretch>
            <a:fillRect/>
          </a:stretch>
        </p:blipFill>
        <p:spPr bwMode="auto">
          <a:xfrm>
            <a:off x="9525" y="3716338"/>
            <a:ext cx="6376988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5" descr="E:\_Рекламная продукция Колледжа_\ФОТО для работы на реклам.проектами 2016-2018\фото для стенда на 1 этаж\IMG_339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479550"/>
            <a:ext cx="3494088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805" y="315914"/>
            <a:ext cx="447323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АРТ-кафе</a:t>
            </a:r>
            <a:endParaRPr lang="ru-RU" sz="4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6325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64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87536"/>
            <a:ext cx="4634973" cy="30818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9361"/>
            <a:ext cx="4634553" cy="30696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1" y="4086822"/>
            <a:ext cx="3867682" cy="256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1" y="1356296"/>
            <a:ext cx="3867682" cy="25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89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8"/>
          <p:cNvSpPr txBox="1">
            <a:spLocks noChangeArrowheads="1"/>
          </p:cNvSpPr>
          <p:nvPr/>
        </p:nvSpPr>
        <p:spPr bwMode="auto">
          <a:xfrm>
            <a:off x="207988" y="162669"/>
            <a:ext cx="84963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08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выпускники востребованы и конкурентоспособны</a:t>
            </a:r>
            <a:endParaRPr lang="ru-RU" alt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7347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E:\_Рекламная продукция Колледжа_\Плакаты на первый этаж\Без имени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3"/>
          <a:stretch>
            <a:fillRect/>
          </a:stretch>
        </p:blipFill>
        <p:spPr bwMode="auto">
          <a:xfrm>
            <a:off x="468313" y="1282700"/>
            <a:ext cx="8207375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0" descr="E:\_Рекламная продукция Колледжа_\ФОТО для работы на реклам.проектами 2016-2018\фото для стенда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74825"/>
            <a:ext cx="3805238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12" descr="E:\_Рекламная продукция Колледжа_\ФОТО для работы на реклам.проектами 2016-2018\фото для стенда\Хе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400" y="4351338"/>
            <a:ext cx="4056063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3850" y="263525"/>
            <a:ext cx="871537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Спортивные достижения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Кто-то из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студентов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находит себя в спорте</a:t>
            </a:r>
          </a:p>
        </p:txBody>
      </p:sp>
      <p:pic>
        <p:nvPicPr>
          <p:cNvPr id="58373" name="Picture 11" descr="E:\_Рекламная продукция Колледжа_\ФОТО для работы на реклам.проектами 2016-2018\фото для стенда\А1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1774825"/>
            <a:ext cx="37465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3" descr="E:\_Рекламная продукция Колледжа_\ФОТО для работы на реклам.проектами 2016-2018\фото для стенда\80 х 60\002 80х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" y="17748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Рисунок 7" descr="Логотип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200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3" descr="C:\Documents and Settings\ПК_1\Рабочий стол\ЕА\Архив фотографий\Фото для баннеров и плакатов\Фото старые\спорт\DSC004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4294188"/>
            <a:ext cx="3602038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9525" y="528638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41987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Рисунок 3" descr="Изображение выглядит как внешний, здание, дорога, улица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r="11523"/>
          <a:stretch>
            <a:fillRect/>
          </a:stretch>
        </p:blipFill>
        <p:spPr bwMode="auto">
          <a:xfrm>
            <a:off x="-36512" y="1268413"/>
            <a:ext cx="9180512" cy="488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6511" y="5661248"/>
            <a:ext cx="9180512" cy="119675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+mn-lt"/>
              </a:rPr>
              <a:t>Колледж-интернат – образовательное учреждение, в котором созданы все необходимые условия для обучения инвалидов и лиц с ОВЗ.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1265238"/>
            <a:ext cx="3333750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88913"/>
            <a:ext cx="7700963" cy="985837"/>
          </a:xfrm>
        </p:spPr>
        <p:txBody>
          <a:bodyPr/>
          <a:lstStyle/>
          <a:p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А сколько счастливых семей родилось в стенах колледжа…</a:t>
            </a:r>
          </a:p>
        </p:txBody>
      </p:sp>
      <p:pic>
        <p:nvPicPr>
          <p:cNvPr id="59396" name="Рисунок 7" descr="Логотип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38" y="1277938"/>
            <a:ext cx="3916363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1265238"/>
            <a:ext cx="2262187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1262063"/>
            <a:ext cx="1960563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203700"/>
            <a:ext cx="394335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775" y="4203700"/>
            <a:ext cx="4494213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214813"/>
            <a:ext cx="2135188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4205288"/>
            <a:ext cx="1770063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260350"/>
            <a:ext cx="6840537" cy="1479550"/>
          </a:xfrm>
        </p:spPr>
        <p:txBody>
          <a:bodyPr/>
          <a:lstStyle/>
          <a:p>
            <a:pPr eaLnBrk="1" hangingPunct="1"/>
            <a:r>
              <a:rPr lang="ru-RU" altLang="ru-RU" sz="3600" dirty="0" smtClean="0">
                <a:cs typeface="Trebuchet MS" panose="020B0603020202020204" pitchFamily="34" charset="0"/>
              </a:rPr>
              <a:t>География абитуриентов </a:t>
            </a:r>
            <a:r>
              <a:rPr lang="ru-RU" altLang="ru-RU" sz="3800" dirty="0" smtClean="0">
                <a:cs typeface="Trebuchet MS" panose="020B0603020202020204" pitchFamily="34" charset="0"/>
              </a:rPr>
              <a:t/>
            </a:r>
            <a:br>
              <a:rPr lang="ru-RU" altLang="ru-RU" sz="3800" dirty="0" smtClean="0">
                <a:cs typeface="Trebuchet MS" panose="020B0603020202020204" pitchFamily="34" charset="0"/>
              </a:rPr>
            </a:br>
            <a:r>
              <a:rPr lang="ru-RU" altLang="ru-RU" sz="3800" dirty="0" smtClean="0">
                <a:cs typeface="Trebuchet MS" panose="020B0603020202020204" pitchFamily="34" charset="0"/>
              </a:rPr>
              <a:t>     </a:t>
            </a:r>
          </a:p>
        </p:txBody>
      </p:sp>
      <p:pic>
        <p:nvPicPr>
          <p:cNvPr id="60419" name="Picture 8" descr="C:\Documents and Settings\Учитель\Рабочий стол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8915400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3"/>
          <p:cNvSpPr txBox="1">
            <a:spLocks noChangeArrowheads="1"/>
          </p:cNvSpPr>
          <p:nvPr/>
        </p:nvSpPr>
        <p:spPr bwMode="auto">
          <a:xfrm>
            <a:off x="2195736" y="692696"/>
            <a:ext cx="737286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ФКПОУ «Новокузнецкий государственный гуманитарно-технический колледж-интернат»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Минтруда России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6512" y="4638615"/>
            <a:ext cx="9180512" cy="22775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6810375" indent="-6810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  <a:latin typeface="Century Gothic"/>
              </a:rPr>
              <a:t>Россия, Кемеровская </a:t>
            </a:r>
            <a:r>
              <a:rPr lang="ru-RU" sz="2000" b="1" dirty="0" smtClean="0">
                <a:solidFill>
                  <a:prstClr val="white"/>
                </a:solidFill>
                <a:latin typeface="Century Gothic"/>
              </a:rPr>
              <a:t>область, </a:t>
            </a:r>
          </a:p>
          <a:p>
            <a:pPr marL="6810375" indent="-6810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Century Gothic"/>
              </a:rPr>
              <a:t>г</a:t>
            </a:r>
            <a:r>
              <a:rPr lang="ru-RU" sz="2000" b="1" dirty="0">
                <a:solidFill>
                  <a:prstClr val="white"/>
                </a:solidFill>
                <a:latin typeface="Century Gothic"/>
              </a:rPr>
              <a:t>. Новокузнецк, ул. Малая,  9  </a:t>
            </a:r>
          </a:p>
          <a:p>
            <a:pPr marL="6810375" indent="-6810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Century Gothic"/>
              </a:rPr>
              <a:t>Телефон: (3843) 37-82-09, </a:t>
            </a:r>
            <a:r>
              <a:rPr lang="ru-RU" sz="2400" b="1" dirty="0" smtClean="0">
                <a:solidFill>
                  <a:prstClr val="white"/>
                </a:solidFill>
                <a:latin typeface="Century Gothic"/>
              </a:rPr>
              <a:t>+</a:t>
            </a:r>
            <a:r>
              <a:rPr lang="ru-RU" sz="2400" b="1" dirty="0">
                <a:solidFill>
                  <a:prstClr val="white"/>
                </a:solidFill>
                <a:latin typeface="Century Gothic"/>
              </a:rPr>
              <a:t>7 (961) </a:t>
            </a:r>
            <a:r>
              <a:rPr lang="ru-RU" sz="2400" b="1" dirty="0" smtClean="0">
                <a:solidFill>
                  <a:prstClr val="white"/>
                </a:solidFill>
                <a:latin typeface="Century Gothic"/>
              </a:rPr>
              <a:t>714-20-72</a:t>
            </a:r>
          </a:p>
          <a:p>
            <a:pPr marL="6810375" indent="-6810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 smtClean="0">
              <a:solidFill>
                <a:prstClr val="white"/>
              </a:solidFill>
              <a:latin typeface="Century Gothic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entury Gothic"/>
              </a:rPr>
              <a:t>e-mail</a:t>
            </a: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: </a:t>
            </a:r>
            <a:r>
              <a:rPr lang="en-US" sz="2800" u="sng" dirty="0">
                <a:solidFill>
                  <a:prstClr val="white"/>
                </a:solidFill>
                <a:latin typeface="Century Gothic"/>
              </a:rPr>
              <a:t>ovpNGGTK@yandex.ru</a:t>
            </a:r>
            <a:endParaRPr lang="ru-RU" sz="2800" u="sng" dirty="0">
              <a:solidFill>
                <a:prstClr val="white"/>
              </a:solidFill>
              <a:latin typeface="Century Gothic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www.nggtki.ru</a:t>
            </a:r>
            <a:endParaRPr lang="ru-RU" sz="2800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725144"/>
            <a:ext cx="2078880" cy="2088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2353044" cy="24058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_Рекламная продукция Колледжа_\ФОТО для работы на реклам.проектами 2016-2018\фото для стенда\DSC_08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697288"/>
            <a:ext cx="2095500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0"/>
          <p:cNvSpPr txBox="1">
            <a:spLocks noChangeArrowheads="1"/>
          </p:cNvSpPr>
          <p:nvPr/>
        </p:nvSpPr>
        <p:spPr bwMode="auto">
          <a:xfrm>
            <a:off x="1128713" y="193675"/>
            <a:ext cx="6931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Безбарьерная среда</a:t>
            </a:r>
          </a:p>
        </p:txBody>
      </p:sp>
      <p:pic>
        <p:nvPicPr>
          <p:cNvPr id="43012" name="Рисунок 7" descr="Логотип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5875"/>
            <a:ext cx="979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8" descr="E:\_Рекламная продукция Колледжа_\ФОТО для работы на реклам.проектами 2016-2018\фото для Минтруда 0.2017\Аудитории\Отделение Выбора профессии\Безымянн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122363"/>
            <a:ext cx="210185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 descr="E:\_Рекламная продукция Колледжа_\ФОТО для работы на реклам.проектами 2016-2018\фото для Минтруда 0.2017\Пандус\DSC_06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808413"/>
            <a:ext cx="461010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2" descr="http://www.nggtki.ru/gallery/6107363fb3bc60c2b617d017ea63a0a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22363"/>
            <a:ext cx="40417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6" descr="E:\_Рекламная продукция Колледжа_\ФОТО для работы на реклам.проектами 2016-2018\фото для Минтруда 0.2017\Общежитие\DSC_00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3816350"/>
            <a:ext cx="456247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Объект 3"/>
          <p:cNvPicPr>
            <a:picLocks noGrp="1"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1122363"/>
            <a:ext cx="4048125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_Рекламная продукция Колледжа_\ФОТО для работы на реклам.проектами 2016-2018\фото для Минтруда 0.2017\Столовая\DSC_0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9052"/>
          <a:stretch>
            <a:fillRect/>
          </a:stretch>
        </p:blipFill>
        <p:spPr bwMode="auto">
          <a:xfrm>
            <a:off x="4643438" y="1398588"/>
            <a:ext cx="450056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71438" y="68263"/>
            <a:ext cx="9180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Учебный корпус, общежитие, столовая, помещения для кружковой работы, занятий физкультурой и спортом находятся в одном здании.</a:t>
            </a:r>
          </a:p>
        </p:txBody>
      </p:sp>
      <p:pic>
        <p:nvPicPr>
          <p:cNvPr id="44036" name="Picture 5" descr="F:\фотографии\материал\DSC_0370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t="6824" r="4298" b="8685"/>
          <a:stretch>
            <a:fillRect/>
          </a:stretch>
        </p:blipFill>
        <p:spPr bwMode="auto">
          <a:xfrm>
            <a:off x="0" y="1398588"/>
            <a:ext cx="465455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 descr="E:\_Рекламная продукция Колледжа_\ФОТО для работы на реклам.проектами 2016-2018\фото для Минтруда 0.2017\Спортивный зал\DSC_12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52900"/>
            <a:ext cx="414972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" descr="E:\_Рекламная продукция Колледжа_\ФОТО для работы на реклам.проектами 2016-2018\фото для работы\комната\DSC_07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4152900"/>
            <a:ext cx="41275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" descr="E:\_Рекламная продукция Колледжа_\ФОТО для работы на реклам.проектами 2016-2018\фото для Минтруда 0.2017\Библиотека\DSC_12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r="4382"/>
          <a:stretch>
            <a:fillRect/>
          </a:stretch>
        </p:blipFill>
        <p:spPr bwMode="auto">
          <a:xfrm>
            <a:off x="-346075" y="4152900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00213"/>
            <a:ext cx="9144000" cy="5013325"/>
          </a:xfrm>
        </p:spPr>
        <p:txBody>
          <a:bodyPr/>
          <a:lstStyle/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Обучение, проживание в общежитии,            4-х разовое питание за счет бюджетных ассигнований. Пенсия сохраняется полностью. Академическая и социальная стипендии. Губернаторская доплата к стипендии.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9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58875" y="544512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  <a:endParaRPr lang="ru-RU" altLang="ru-RU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ebuchet MS" panose="020B0603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5876" y="549275"/>
            <a:ext cx="9556428" cy="570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Профессиональная подготовка в колледже осуществляется по двум направлениям: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FFFF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FFFF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 b="1" i="1" dirty="0" smtClean="0">
              <a:solidFill>
                <a:srgbClr val="FFFF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i="1" dirty="0">
              <a:solidFill>
                <a:srgbClr val="FFFF00"/>
              </a:solidFill>
              <a:latin typeface="+mn-lt"/>
            </a:endParaRPr>
          </a:p>
          <a:p>
            <a:pPr marL="144000" indent="-252000" eaLnBrk="1" fontAlgn="auto" hangingPunct="1">
              <a:spcBef>
                <a:spcPts val="0"/>
              </a:spcBef>
              <a:spcAft>
                <a:spcPts val="1200"/>
              </a:spcAft>
              <a:buFontTx/>
              <a:buAutoNum type="romanUcPeriod"/>
              <a:defRPr/>
            </a:pPr>
            <a:r>
              <a:rPr lang="ru-RU" b="1" i="1" dirty="0">
                <a:solidFill>
                  <a:srgbClr val="FFFF00"/>
                </a:solidFill>
                <a:latin typeface="+mn-lt"/>
              </a:rPr>
              <a:t>По программам подготовки специалистов среднего звена</a:t>
            </a:r>
            <a:r>
              <a:rPr lang="ru-RU" b="1" dirty="0">
                <a:solidFill>
                  <a:srgbClr val="FFFF00"/>
                </a:solidFill>
                <a:latin typeface="+mn-lt"/>
              </a:rPr>
              <a:t>:</a:t>
            </a:r>
            <a:endParaRPr lang="ru-RU" sz="2000" b="1" dirty="0">
              <a:solidFill>
                <a:srgbClr val="FFFF00"/>
              </a:solidFill>
              <a:latin typeface="+mn-lt"/>
            </a:endParaRPr>
          </a:p>
          <a:p>
            <a:pPr marL="144000" indent="-1440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latin typeface="+mn-lt"/>
              </a:rPr>
              <a:t>42.02.01</a:t>
            </a:r>
            <a:r>
              <a:rPr lang="ru-RU" sz="2000" b="1" dirty="0" smtClean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Реклама</a:t>
            </a:r>
            <a:endParaRPr lang="ru-RU" sz="2000" b="1" dirty="0" smtClean="0">
              <a:latin typeface="+mn-lt"/>
            </a:endParaRPr>
          </a:p>
          <a:p>
            <a:pPr marL="144000" indent="-1440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+mn-lt"/>
              </a:rPr>
              <a:t>09.02.11 Разработка и управление программным обеспечением</a:t>
            </a:r>
            <a:endParaRPr lang="ru-RU" sz="2000" b="1" dirty="0" smtClean="0">
              <a:latin typeface="+mn-lt"/>
            </a:endParaRPr>
          </a:p>
          <a:p>
            <a:pPr marL="144000" indent="-1440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+mn-lt"/>
              </a:rPr>
              <a:t>12.02.08 Протезно-ортопедическая и реабилитационная техника</a:t>
            </a:r>
          </a:p>
          <a:p>
            <a:pPr marL="144000" indent="-1440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latin typeface="+mn-lt"/>
              </a:rPr>
              <a:t>15.02.16 Технология машиностроения</a:t>
            </a:r>
            <a:endParaRPr lang="ru-RU" sz="600" b="1" dirty="0">
              <a:latin typeface="+mn-lt"/>
            </a:endParaRPr>
          </a:p>
          <a:p>
            <a:pPr indent="-2520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endParaRPr lang="ru-RU" sz="500" b="1" i="1" dirty="0" smtClean="0">
              <a:solidFill>
                <a:srgbClr val="FFFF00"/>
              </a:solidFill>
            </a:endParaRPr>
          </a:p>
          <a:p>
            <a:pPr indent="-2520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i="1" dirty="0" smtClean="0">
                <a:solidFill>
                  <a:srgbClr val="FFFF00"/>
                </a:solidFill>
              </a:rPr>
              <a:t>II</a:t>
            </a:r>
            <a:r>
              <a:rPr lang="en-US" b="1" i="1" dirty="0">
                <a:solidFill>
                  <a:srgbClr val="FFFF00"/>
                </a:solidFill>
              </a:rPr>
              <a:t>.</a:t>
            </a:r>
            <a:r>
              <a:rPr lang="ru-RU" b="1" i="1" dirty="0">
                <a:solidFill>
                  <a:srgbClr val="FFFF00"/>
                </a:solidFill>
              </a:rPr>
              <a:t> По программам подготовки квалифицированных рабочих и служащих</a:t>
            </a:r>
            <a:r>
              <a:rPr lang="ru-RU" b="1" dirty="0">
                <a:solidFill>
                  <a:srgbClr val="FFFF00"/>
                </a:solidFill>
              </a:rPr>
              <a:t>:</a:t>
            </a:r>
            <a:endParaRPr lang="ru-RU" sz="2000" b="1" dirty="0">
              <a:solidFill>
                <a:srgbClr val="FFFF00"/>
              </a:solidFill>
            </a:endParaRPr>
          </a:p>
          <a:p>
            <a:pPr marL="144000" indent="-1440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11.01.02</a:t>
            </a:r>
            <a:r>
              <a:rPr lang="ru-RU" sz="2000" b="1" dirty="0" smtClean="0"/>
              <a:t> Радиомеханик</a:t>
            </a:r>
          </a:p>
          <a:p>
            <a:pPr marL="144000" indent="-1440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15.01.35</a:t>
            </a:r>
            <a:r>
              <a:rPr lang="ru-RU" sz="2000" b="1" dirty="0" smtClean="0"/>
              <a:t> Мастер слесарных работ</a:t>
            </a:r>
          </a:p>
          <a:p>
            <a:pPr marL="144000" indent="-1440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29.01.33</a:t>
            </a:r>
            <a:r>
              <a:rPr lang="ru-RU" sz="2000" b="1" dirty="0" smtClean="0"/>
              <a:t> Мастер по изготовлению швейных изделий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063" y="2060575"/>
            <a:ext cx="79295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Специальность</a:t>
            </a:r>
            <a:r>
              <a:rPr lang="ru-RU" sz="2800" b="1" dirty="0">
                <a:latin typeface="+mn-lt"/>
              </a:rPr>
              <a:t> «Реклама»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50" y="2708275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Срок обучения: </a:t>
            </a:r>
            <a:r>
              <a:rPr lang="ru-RU" sz="2800" b="1" dirty="0" smtClean="0">
                <a:latin typeface="+mn-lt"/>
              </a:rPr>
              <a:t>1 год </a:t>
            </a:r>
            <a:r>
              <a:rPr lang="ru-RU" sz="2800" b="1" dirty="0">
                <a:latin typeface="+mn-lt"/>
              </a:rPr>
              <a:t>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58875" y="209550"/>
            <a:ext cx="7642225" cy="739775"/>
          </a:xfrm>
        </p:spPr>
        <p:txBody>
          <a:bodyPr/>
          <a:lstStyle/>
          <a:p>
            <a:pPr algn="ctr" eaLnBrk="1" hangingPunct="1"/>
            <a:r>
              <a:rPr lang="ru-RU" alt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51205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0" descr="E:\_Рекламная продукция Колледжа_\ФОТО для работы на реклам.проектами 2016-2018\фото для стенда на 1 этаж\P1030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5"/>
          <a:stretch>
            <a:fillRect/>
          </a:stretch>
        </p:blipFill>
        <p:spPr bwMode="auto">
          <a:xfrm>
            <a:off x="7023100" y="4308476"/>
            <a:ext cx="1994376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8" descr="E:\_Рекламная продукция Колледжа_\ФОТО для работы на реклам.проектами 2016-2018\фото для стенда на 1 этаж\IMG_02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308475"/>
            <a:ext cx="3268662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1" descr="E:\_Рекламная продукция Колледжа_\ФОТО для работы на реклам.проектами 2016-2018\фото для стенда на 1 этаж\DSC_07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4308475"/>
            <a:ext cx="331628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4463" y="3462338"/>
            <a:ext cx="88328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atin typeface="+mn-lt"/>
              </a:rPr>
              <a:t>Проводятся вступительные испытания на выявление творческих способностей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88" y="1285875"/>
            <a:ext cx="9021762" cy="455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базе 11 классов: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2143125"/>
            <a:ext cx="90678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Специальность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95F5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«Разработка и управление программным обеспечением»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50" y="3287713"/>
            <a:ext cx="367347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12121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Срок обучения: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 года 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9525" y="115888"/>
            <a:ext cx="7642225" cy="739775"/>
          </a:xfrm>
        </p:spPr>
        <p:txBody>
          <a:bodyPr/>
          <a:lstStyle/>
          <a:p>
            <a:pPr eaLnBrk="1" hangingPunct="1"/>
            <a:r>
              <a:rPr lang="ru-RU" altLang="ru-RU" sz="2000" b="0" smtClean="0">
                <a:solidFill>
                  <a:schemeClr val="bg1"/>
                </a:solidFill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47109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F:\фотографии\материал\DSC_03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9" t="2151" r="12360" b="10712"/>
          <a:stretch>
            <a:fillRect/>
          </a:stretch>
        </p:blipFill>
        <p:spPr bwMode="auto">
          <a:xfrm>
            <a:off x="4499992" y="3140968"/>
            <a:ext cx="4017963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288" y="1285875"/>
            <a:ext cx="9021762" cy="4873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</p:spTree>
    <p:extLst>
      <p:ext uri="{BB962C8B-B14F-4D97-AF65-F5344CB8AC3E}">
        <p14:creationId xmlns:p14="http://schemas.microsoft.com/office/powerpoint/2010/main" val="3983823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063" y="2112963"/>
            <a:ext cx="90249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3636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Специальность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«Протезно-ортопедическая и реабилитационная техника»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50" y="3121025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36363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Срок обучения: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 года 10 месяцев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9525" y="115888"/>
            <a:ext cx="7642225" cy="739775"/>
          </a:xfrm>
        </p:spPr>
        <p:txBody>
          <a:bodyPr/>
          <a:lstStyle/>
          <a:p>
            <a:pPr eaLnBrk="1" hangingPunct="1"/>
            <a:r>
              <a:rPr lang="ru-RU" altLang="ru-RU" sz="2000" b="0" smtClean="0">
                <a:solidFill>
                  <a:schemeClr val="bg1"/>
                </a:solidFill>
                <a:cs typeface="Trebuchet MS" panose="020B0603020202020204" pitchFamily="34" charset="0"/>
              </a:rPr>
              <a:t>ФКПОУ «Новокузнецкий государственный гуманитарно-технический колледж-интернат» Минтруда России</a:t>
            </a:r>
          </a:p>
        </p:txBody>
      </p:sp>
      <p:pic>
        <p:nvPicPr>
          <p:cNvPr id="48133" name="Рисунок 7" descr="Логотип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979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89363"/>
            <a:ext cx="3567112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789363"/>
            <a:ext cx="374015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288" y="1285875"/>
            <a:ext cx="9021762" cy="4873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На базе 9 классов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(с получением среднего общего образования):</a:t>
            </a:r>
          </a:p>
        </p:txBody>
      </p:sp>
    </p:spTree>
    <p:extLst>
      <p:ext uri="{BB962C8B-B14F-4D97-AF65-F5344CB8AC3E}">
        <p14:creationId xmlns:p14="http://schemas.microsoft.com/office/powerpoint/2010/main" val="1478743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2_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Цитаты</Template>
  <TotalTime>3096</TotalTime>
  <Words>524</Words>
  <Application>Microsoft Office PowerPoint</Application>
  <PresentationFormat>Экран (4:3)</PresentationFormat>
  <Paragraphs>97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Trebuchet MS</vt:lpstr>
      <vt:lpstr>Wingdings 2</vt:lpstr>
      <vt:lpstr>Цитаты</vt:lpstr>
      <vt:lpstr>2_Цитаты</vt:lpstr>
      <vt:lpstr>Презентация PowerPoint</vt:lpstr>
      <vt:lpstr>ФКПОУ «Новокузнецкий государственный гуманитарно-технический колледж-интернат» Минтруда России</vt:lpstr>
      <vt:lpstr>Презентация PowerPoint</vt:lpstr>
      <vt:lpstr>Презентация PowerPoint</vt:lpstr>
      <vt:lpstr>ФКПОУ «Новокузнецкий государственный гуманитарно-технический колледж-интернат» Минтруда России</vt:lpstr>
      <vt:lpstr>Презентация PowerPoint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ФКПОУ «Новокузнецкий государственный гуманитарно-технический колледж-интернат» Минтруда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сколько счастливых семей родилось в стенах колледжа…</vt:lpstr>
      <vt:lpstr>География абитуриентов    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Алёна</dc:creator>
  <cp:lastModifiedBy>user</cp:lastModifiedBy>
  <cp:revision>227</cp:revision>
  <dcterms:created xsi:type="dcterms:W3CDTF">2011-02-24T19:34:36Z</dcterms:created>
  <dcterms:modified xsi:type="dcterms:W3CDTF">2025-10-23T04:46:10Z</dcterms:modified>
</cp:coreProperties>
</file>